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8670b4c7704445" /><Relationship Type="http://schemas.openxmlformats.org/officeDocument/2006/relationships/extended-properties" Target="/docProps/app.xml" Id="Rc5c47e22d44541ce" /><Relationship Type="http://schemas.openxmlformats.org/officeDocument/2006/relationships/officeDocument" Target="/ppt/presentation.xml" Id="Rc28504c9576045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e5eae402724200"/>
  </p:sldMasterIdLst>
  <p:notesMasterIdLst>
    <p:notesMasterId xmlns:r="http://schemas.openxmlformats.org/officeDocument/2006/relationships" r:id="Rb5a7e45e81bb42ba"/>
  </p:notesMasterIdLst>
  <p:sldIdLst>
    <p:sldId xmlns:r="http://schemas.openxmlformats.org/officeDocument/2006/relationships" id="256" r:id="R207c96b3796447ac"/>
    <p:sldId xmlns:r="http://schemas.openxmlformats.org/officeDocument/2006/relationships" id="257" r:id="Rce569113ee9b4c9a"/>
    <p:sldId xmlns:r="http://schemas.openxmlformats.org/officeDocument/2006/relationships" id="258" r:id="Re5295ca0ec8c4d1e"/>
    <p:sldId xmlns:r="http://schemas.openxmlformats.org/officeDocument/2006/relationships" id="259" r:id="R93a779cd8cc64bc1"/>
    <p:sldId xmlns:r="http://schemas.openxmlformats.org/officeDocument/2006/relationships" id="260" r:id="Rb213d21d83d54075"/>
    <p:sldId xmlns:r="http://schemas.openxmlformats.org/officeDocument/2006/relationships" id="261" r:id="R74905b269aa4445f"/>
    <p:sldId xmlns:r="http://schemas.openxmlformats.org/officeDocument/2006/relationships" id="262" r:id="R2a30b98bbdd04db9"/>
    <p:sldId xmlns:r="http://schemas.openxmlformats.org/officeDocument/2006/relationships" id="263" r:id="R488614d8e3114161"/>
    <p:sldId xmlns:r="http://schemas.openxmlformats.org/officeDocument/2006/relationships" id="264" r:id="Ra1f0939f4a784a10"/>
    <p:sldId xmlns:r="http://schemas.openxmlformats.org/officeDocument/2006/relationships" id="265" r:id="R09e17ee119ed4f50"/>
    <p:sldId xmlns:r="http://schemas.openxmlformats.org/officeDocument/2006/relationships" id="266" r:id="R93208d21adbc4020"/>
    <p:sldId xmlns:r="http://schemas.openxmlformats.org/officeDocument/2006/relationships" id="267" r:id="Rd3dac829b53b4ddf"/>
    <p:sldId xmlns:r="http://schemas.openxmlformats.org/officeDocument/2006/relationships" id="268" r:id="R6b5d6f39cb134997"/>
    <p:sldId xmlns:r="http://schemas.openxmlformats.org/officeDocument/2006/relationships" id="269" r:id="R24421324adeb429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03b596493e94485" /><Relationship Type="http://schemas.openxmlformats.org/officeDocument/2006/relationships/slideMaster" Target="/ppt/slideMasters/slideMaster1.xml" Id="R3de5eae402724200" /><Relationship Type="http://schemas.openxmlformats.org/officeDocument/2006/relationships/notesMaster" Target="/ppt/notesMasters/notesMaster1.xml" Id="Rb5a7e45e81bb42ba" /><Relationship Type="http://schemas.openxmlformats.org/officeDocument/2006/relationships/presProps" Target="/ppt/presProps.xml" Id="Rf9ec82b167c444c0" /><Relationship Type="http://schemas.openxmlformats.org/officeDocument/2006/relationships/tableStyles" Target="/ppt/tableStyles.xml" Id="Ra041488549f94d9b" /><Relationship Type="http://schemas.openxmlformats.org/officeDocument/2006/relationships/slide" Target="/ppt/slides/slide1.xml" Id="R207c96b3796447ac" /><Relationship Type="http://schemas.openxmlformats.org/officeDocument/2006/relationships/slide" Target="/ppt/slides/slide2.xml" Id="Rce569113ee9b4c9a" /><Relationship Type="http://schemas.openxmlformats.org/officeDocument/2006/relationships/slide" Target="/ppt/slides/slide3.xml" Id="Re5295ca0ec8c4d1e" /><Relationship Type="http://schemas.openxmlformats.org/officeDocument/2006/relationships/slide" Target="/ppt/slides/slide4.xml" Id="R93a779cd8cc64bc1" /><Relationship Type="http://schemas.openxmlformats.org/officeDocument/2006/relationships/slide" Target="/ppt/slides/slide5.xml" Id="Rb213d21d83d54075" /><Relationship Type="http://schemas.openxmlformats.org/officeDocument/2006/relationships/slide" Target="/ppt/slides/slide6.xml" Id="R74905b269aa4445f" /><Relationship Type="http://schemas.openxmlformats.org/officeDocument/2006/relationships/slide" Target="/ppt/slides/slide7.xml" Id="R2a30b98bbdd04db9" /><Relationship Type="http://schemas.openxmlformats.org/officeDocument/2006/relationships/slide" Target="/ppt/slides/slide8.xml" Id="R488614d8e3114161" /><Relationship Type="http://schemas.openxmlformats.org/officeDocument/2006/relationships/slide" Target="/ppt/slides/slide9.xml" Id="Ra1f0939f4a784a10" /><Relationship Type="http://schemas.openxmlformats.org/officeDocument/2006/relationships/slide" Target="/ppt/slides/slide10.xml" Id="R09e17ee119ed4f50" /><Relationship Type="http://schemas.openxmlformats.org/officeDocument/2006/relationships/slide" Target="/ppt/slides/slide11.xml" Id="R93208d21adbc4020" /><Relationship Type="http://schemas.openxmlformats.org/officeDocument/2006/relationships/slide" Target="/ppt/slides/slide12.xml" Id="Rd3dac829b53b4ddf" /><Relationship Type="http://schemas.openxmlformats.org/officeDocument/2006/relationships/slide" Target="/ppt/slides/slide13.xml" Id="R6b5d6f39cb134997" /><Relationship Type="http://schemas.openxmlformats.org/officeDocument/2006/relationships/slide" Target="/ppt/slides/slide14.xml" Id="R24421324adeb42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ab962c618a461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ea717efccab44ad" /><Relationship Type="http://schemas.openxmlformats.org/officeDocument/2006/relationships/notesMaster" Target="/ppt/notesMasters/notesMaster1.xml" Id="Reed5453b41b2402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4684f46cd4841c4" /><Relationship Type="http://schemas.openxmlformats.org/officeDocument/2006/relationships/notesMaster" Target="/ppt/notesMasters/notesMaster1.xml" Id="Ref7f319b3fca40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4ba6f711d614aca" /><Relationship Type="http://schemas.openxmlformats.org/officeDocument/2006/relationships/notesMaster" Target="/ppt/notesMasters/notesMaster1.xml" Id="R4b41779102bb4a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7590c7e746044a8" /><Relationship Type="http://schemas.openxmlformats.org/officeDocument/2006/relationships/notesMaster" Target="/ppt/notesMasters/notesMaster1.xml" Id="R6006df203b8449c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8625d947274de6" /><Relationship Type="http://schemas.openxmlformats.org/officeDocument/2006/relationships/notesMaster" Target="/ppt/notesMasters/notesMaster1.xml" Id="R981ed439177c4b0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5a20cc77f84c0c" /><Relationship Type="http://schemas.openxmlformats.org/officeDocument/2006/relationships/notesMaster" Target="/ppt/notesMasters/notesMaster1.xml" Id="R26d637d76c79486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07342ad4ce043bc" /><Relationship Type="http://schemas.openxmlformats.org/officeDocument/2006/relationships/notesMaster" Target="/ppt/notesMasters/notesMaster1.xml" Id="Rddb1590aa534418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f44aafec0cb4187" /><Relationship Type="http://schemas.openxmlformats.org/officeDocument/2006/relationships/notesMaster" Target="/ppt/notesMasters/notesMaster1.xml" Id="R57bdf20635c2459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f550ee20c9b436f" /><Relationship Type="http://schemas.openxmlformats.org/officeDocument/2006/relationships/notesMaster" Target="/ppt/notesMasters/notesMaster1.xml" Id="Rdcc132e32f134a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b8f5ac2f6d047c8" /><Relationship Type="http://schemas.openxmlformats.org/officeDocument/2006/relationships/notesMaster" Target="/ppt/notesMasters/notesMaster1.xml" Id="Rc3e78d02e499478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06d28043abf4666" /><Relationship Type="http://schemas.openxmlformats.org/officeDocument/2006/relationships/notesMaster" Target="/ppt/notesMasters/notesMaster1.xml" Id="R20b81711d62642f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fc38d369950490c" /><Relationship Type="http://schemas.openxmlformats.org/officeDocument/2006/relationships/notesMaster" Target="/ppt/notesMasters/notesMaster1.xml" Id="Reb5bb2caf5db4de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96a3d6c51da4b98" /><Relationship Type="http://schemas.openxmlformats.org/officeDocument/2006/relationships/notesMaster" Target="/ppt/notesMasters/notesMaster1.xml" Id="R55cd939f295f40a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bbc5c26f3904e17" /><Relationship Type="http://schemas.openxmlformats.org/officeDocument/2006/relationships/notesMaster" Target="/ppt/notesMasters/notesMaster1.xml" Id="R625e04b76c4843c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First-party brand artwork: marketing/photo-illustration/vocabloot-main-photo-illustration-v1.png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Fresh Android emulator captures made from the current Vocabloot debug build: 02-camera.png and 35-wordbook-clean.png. Wordbook content was imported from an SLBK1 temporary backup built from the approved vocabloot-content German A1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Fresh Android emulator capture: 36-word-detail-clean.png (word detail and sentence audio).</a:t>
            </a:r>
          </a:p>
          <a:p xmlns:a="http://schemas.openxmlformats.org/drawingml/2006/main">
            <a:r>
              <a:t>- ElevenLabs voice platform: https://elevenlabs.io/startup-grants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Fresh Android emulator captures made during live sentence playback: voice-highlight-2.png and voice-highlight-4.png.</a:t>
            </a:r>
          </a:p>
          <a:p xmlns:a="http://schemas.openxmlformats.org/drawingml/2006/main">
            <a:r>
              <a:t>- The highlighted word advances with active sentence audio in the current Vocabloot build.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Fresh Android emulator capture: 37-clickable-word-clean.png (complete highlighted-word and inline-definition interaction).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Fresh Android emulator capture: 31-word-detail-clean.png.</a:t>
            </a:r>
          </a:p>
          <a:p xmlns:a="http://schemas.openxmlformats.org/drawingml/2006/main">
            <a:r>
              <a:t>- The 25-language plan and example languages were supplied by the user.</a:t>
            </a:r>
          </a:p>
          <a:p xmlns:a="http://schemas.openxmlformats.org/drawingml/2006/main">
            <a:r>
              <a:t>- Structured language- and level-based decks, community creation and sharing, and game-ready multimedia deck content are planned product directions, not current availability claims.</a:t>
            </a:r>
          </a:p>
          <a:p xmlns:a="http://schemas.openxmlformats.org/drawingml/2006/main">
            <a:r>
              <a:t>- Anki and Quizlet are referenced only as familiar examples of structured deck organization; no integration or affiliation is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Fresh Android emulator capture: 38-games-clean.png.</a:t>
            </a:r>
          </a:p>
          <a:p xmlns:a="http://schemas.openxmlformats.org/drawingml/2006/main">
            <a:r>
              <a:t>- Game names and unlock model verified in the current running build.</a:t>
            </a:r>
          </a:p>
          <a:p xmlns:a="http://schemas.openxmlformats.org/drawingml/2006/main">
            <a:r>
              <a:t>- The future multiplayer Word Hunt direction was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Fresh Android emulator captures: 45-sky-rescue-gameplay.png, 47-kraken-gameplay.png, and 49-vault-gameplay.png.</a:t>
            </a:r>
          </a:p>
          <a:p xmlns:a="http://schemas.openxmlformats.org/drawingml/2006/main">
            <a:r>
              <a:t>- Gameplay descriptions are visible in the current running build.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Fresh Android emulator capture: 51-grid-hack-gameplay.png.</a:t>
            </a:r>
          </a:p>
          <a:p xmlns:a="http://schemas.openxmlformats.org/drawingml/2006/main">
            <a:r>
              <a:t>- Game mechanics and labels verified in the current running build.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Fresh Android emulator captures: 12-widget-picker.png and 43-widget-home-clean.png.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Narrated newsletter plan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This newsletter and social outreach is planned and has not launched yet.</a:t>
            </a:r>
          </a:p>
          <a:p xmlns:a="http://schemas.openxmlformats.org/drawingml/2006/main">
            <a:r>
              <a:t>- Planned daily distribution includes Instagram Reels, YouTube Shorts, TikTok, Facebook, the newsletter and other relevant short-form social platforms.</a:t>
            </a:r>
          </a:p>
          <a:p xmlns:a="http://schemas.openxmlformats.org/drawingml/2006/main">
            <a:r>
              <a:t>- Arithmetic: 2 emails/day × 6 words/email × 90 days = 1,080 word slots; the planned sequence uses 1,000 unique words and 80 deliberate review or repetition slots.</a:t>
            </a:r>
          </a:p>
          <a:p xmlns:a="http://schemas.openxmlformats.org/drawingml/2006/main">
            <a:r>
              <a:t>- Fresh Android emulator capture: 28-word-detail-clean.png.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First-party Vocabloot artwork: iosApp AppIcon Icon-1024.png.</a:t>
            </a:r>
          </a:p>
          <a:p xmlns:a="http://schemas.openxmlformats.org/drawingml/2006/main">
            <a:r>
              <a:t>- App Store listing: https://apps.apple.com/app/id6792888619</a:t>
            </a:r>
          </a:p>
          <a:p xmlns:a="http://schemas.openxmlformats.org/drawingml/2006/main">
            <a:r>
              <a:t>- Google Play listing: https://play.google.com/store/apps/details?id=com.tntstudios.snaplingo</a:t>
            </a:r>
          </a:p>
          <a:p xmlns:a="http://schemas.openxmlformats.org/drawingml/2006/main">
            <a:r>
              <a:t>- Live status supplied in the user’s application; store-release and subscription implementation verified in the repository.</a:t>
            </a:r>
          </a:p>
          <a:p xmlns:a="http://schemas.openxmlformats.org/drawingml/2006/main">
            <a:r>
              <a:t>- Learning notifications, image sharing from other apps and the photo library, and vocabulary deck import/export are existing product capabilities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Team structure supplied by the user.</a:t>
            </a:r>
          </a:p>
          <a:p xmlns:a="http://schemas.openxmlformats.org/drawingml/2006/main">
            <a:r>
              <a:t>- Vocabloot project listing: https://devpost.com/software/vocabloot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cb376e8e304f7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8357404ba3148e0" /><Relationship Type="http://schemas.openxmlformats.org/officeDocument/2006/relationships/slideLayout" Target="/ppt/slideLayouts/slideLayout1.xml" Id="R5437e77b6acb449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37e77b6acb449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6b6145edc54165" /><Relationship Type="http://schemas.openxmlformats.org/officeDocument/2006/relationships/image" Target="/ppt/media/image.png" Id="R9cfd081a559c43d3" /><Relationship Type="http://schemas.openxmlformats.org/officeDocument/2006/relationships/image" Target="/ppt/media/image2.png" Id="Rd03749e5560b4b17" /><Relationship Type="http://schemas.openxmlformats.org/officeDocument/2006/relationships/notesSlide" Target="/ppt/notesSlides/notesSlide1.xml" Id="R0327a8284d76430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da9084cf4445f7" /><Relationship Type="http://schemas.openxmlformats.org/officeDocument/2006/relationships/image" Target="/ppt/media/image3.png" Id="Rdbf80de3c5114b5f" /><Relationship Type="http://schemas.openxmlformats.org/officeDocument/2006/relationships/image" Target="/ppt/media/image4.png" Id="R6ce43b00f8644bfc" /><Relationship Type="http://schemas.openxmlformats.org/officeDocument/2006/relationships/image" Target="/ppt/media/image5.png" Id="R68a6695f98634ef2" /><Relationship Type="http://schemas.openxmlformats.org/officeDocument/2006/relationships/notesSlide" Target="/ppt/notesSlides/notesSlide2.xml" Id="R6251ad9ab70d4e4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564fa1714040a5" /><Relationship Type="http://schemas.openxmlformats.org/officeDocument/2006/relationships/image" Target="/ppt/media/image6.png" Id="Rc7d23bbba5da42c3" /><Relationship Type="http://schemas.openxmlformats.org/officeDocument/2006/relationships/image" Target="/ppt/media/image7.png" Id="R7cf20641490849be" /><Relationship Type="http://schemas.openxmlformats.org/officeDocument/2006/relationships/notesSlide" Target="/ppt/notesSlides/notesSlide3.xml" Id="R573704fd12834df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2ffe0eb57c46a0" /><Relationship Type="http://schemas.openxmlformats.org/officeDocument/2006/relationships/image" Target="/ppt/media/image8.png" Id="Ra69af9e291494f1d" /><Relationship Type="http://schemas.openxmlformats.org/officeDocument/2006/relationships/image" Target="/ppt/media/image9.png" Id="Racde1552f9a54208" /><Relationship Type="http://schemas.openxmlformats.org/officeDocument/2006/relationships/image" Target="/ppt/media/image10.png" Id="R92be13c622fd4494" /><Relationship Type="http://schemas.openxmlformats.org/officeDocument/2006/relationships/notesSlide" Target="/ppt/notesSlides/notesSlide4.xml" Id="R7315071df5e647c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a3b58f91ac42e6" /><Relationship Type="http://schemas.openxmlformats.org/officeDocument/2006/relationships/image" Target="/ppt/media/image11.png" Id="R52925d4b033b48b5" /><Relationship Type="http://schemas.openxmlformats.org/officeDocument/2006/relationships/image" Target="/ppt/media/image12.png" Id="R7dd8018ae61b4619" /><Relationship Type="http://schemas.openxmlformats.org/officeDocument/2006/relationships/notesSlide" Target="/ppt/notesSlides/notesSlide5.xml" Id="R0ff0db2018d740d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e1196eb1744d91" /><Relationship Type="http://schemas.openxmlformats.org/officeDocument/2006/relationships/image" Target="/ppt/media/image13.png" Id="Rd5fe43472f714aa4" /><Relationship Type="http://schemas.openxmlformats.org/officeDocument/2006/relationships/image" Target="/ppt/media/image14.png" Id="R8f8d38e08bac4d0e" /><Relationship Type="http://schemas.openxmlformats.org/officeDocument/2006/relationships/notesSlide" Target="/ppt/notesSlides/notesSlide6.xml" Id="R1ef8759c46764a1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6a800e58ab43e4" /><Relationship Type="http://schemas.openxmlformats.org/officeDocument/2006/relationships/image" Target="/ppt/media/image15.png" Id="R205849f579f645ac" /><Relationship Type="http://schemas.openxmlformats.org/officeDocument/2006/relationships/image" Target="/ppt/media/image16.png" Id="Rc1aa4c73676645e6" /><Relationship Type="http://schemas.openxmlformats.org/officeDocument/2006/relationships/notesSlide" Target="/ppt/notesSlides/notesSlide7.xml" Id="R09c9fc763ae2433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168c76f99c4381" /><Relationship Type="http://schemas.openxmlformats.org/officeDocument/2006/relationships/image" Target="/ppt/media/image17.png" Id="Ra334321612d749bb" /><Relationship Type="http://schemas.openxmlformats.org/officeDocument/2006/relationships/image" Target="/ppt/media/image18.png" Id="Re97a9d3ff79e44d4" /><Relationship Type="http://schemas.openxmlformats.org/officeDocument/2006/relationships/image" Target="/ppt/media/image19.png" Id="Rbe58359ac7d54a6b" /><Relationship Type="http://schemas.openxmlformats.org/officeDocument/2006/relationships/image" Target="/ppt/media/image20.png" Id="R1b9806e7a4fb443a" /><Relationship Type="http://schemas.openxmlformats.org/officeDocument/2006/relationships/notesSlide" Target="/ppt/notesSlides/notesSlide8.xml" Id="Rfa7555fe0f7849e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be840d16034c75" /><Relationship Type="http://schemas.openxmlformats.org/officeDocument/2006/relationships/image" Target="/ppt/media/image21.png" Id="Rca8ce438845246bf" /><Relationship Type="http://schemas.openxmlformats.org/officeDocument/2006/relationships/image" Target="/ppt/media/image22.png" Id="R380e8c68a8074e96" /><Relationship Type="http://schemas.openxmlformats.org/officeDocument/2006/relationships/notesSlide" Target="/ppt/notesSlides/notesSlide9.xml" Id="R4210ffef73f3450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b05423608344ac" /><Relationship Type="http://schemas.openxmlformats.org/officeDocument/2006/relationships/image" Target="/ppt/media/image23.png" Id="R4cf2c42269944079" /><Relationship Type="http://schemas.openxmlformats.org/officeDocument/2006/relationships/image" Target="/ppt/media/image24.png" Id="R0ff5c48ff7f946c1" /><Relationship Type="http://schemas.openxmlformats.org/officeDocument/2006/relationships/image" Target="/ppt/media/image25.png" Id="R0d8e5502ef3b4143" /><Relationship Type="http://schemas.openxmlformats.org/officeDocument/2006/relationships/notesSlide" Target="/ppt/notesSlides/notesSlide10.xml" Id="Ra7a9b7522b0444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b252f1d4a04ff8" /><Relationship Type="http://schemas.openxmlformats.org/officeDocument/2006/relationships/image" Target="/ppt/media/image26.png" Id="R9481fea93d734d8d" /><Relationship Type="http://schemas.openxmlformats.org/officeDocument/2006/relationships/notesSlide" Target="/ppt/notesSlides/notesSlide11.xml" Id="R8f2aa02c0aac466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ac25b255394048" /><Relationship Type="http://schemas.openxmlformats.org/officeDocument/2006/relationships/image" Target="/ppt/media/image27.png" Id="Rb35ed3db1f5e4390" /><Relationship Type="http://schemas.openxmlformats.org/officeDocument/2006/relationships/image" Target="/ppt/media/image28.png" Id="Reff64e552afa43e1" /><Relationship Type="http://schemas.openxmlformats.org/officeDocument/2006/relationships/notesSlide" Target="/ppt/notesSlides/notesSlide12.xml" Id="R92ba9c224af64c4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a27fb6d86c415e" /><Relationship Type="http://schemas.openxmlformats.org/officeDocument/2006/relationships/image" Target="/ppt/media/image29.png" Id="R5c7f2d6fc2dc47d3" /><Relationship Type="http://schemas.openxmlformats.org/officeDocument/2006/relationships/image" Target="/ppt/media/image30.png" Id="R1483cd5e1c9b492e" /><Relationship Type="http://schemas.openxmlformats.org/officeDocument/2006/relationships/image" Target="/ppt/media/image31.png" Id="R8f3ae1e7c93f4db2" /><Relationship Type="http://schemas.openxmlformats.org/officeDocument/2006/relationships/notesSlide" Target="/ppt/notesSlides/notesSlide13.xml" Id="R2ab88d86adf74ec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3f1bb3ea37401e" /><Relationship Type="http://schemas.openxmlformats.org/officeDocument/2006/relationships/image" Target="/ppt/media/image32.png" Id="Re5b25d7ae2824135" /><Relationship Type="http://schemas.openxmlformats.org/officeDocument/2006/relationships/notesSlide" Target="/ppt/notesSlides/notesSlide14.xml" Id="Rd2b0cbeb28eb465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ED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fd081a559c43d3"/>
          <a:stretch xmlns:a="http://schemas.openxmlformats.org/drawingml/2006/main"/>
        </p:blipFill>
        <p:spPr>
          <a:xfrm xmlns:a="http://schemas.openxmlformats.org/drawingml/2006/main">
            <a:off x="609600" y="3810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" name="cover-brand">
            <a:extLst xmlns:a="http://schemas.openxmlformats.org/drawingml/2006/main">
              <a:ext uri="{FF2B5EF4-FFF2-40B4-BE49-F238E27FC236}">
                <a16:creationId xmlns:a16="http://schemas.microsoft.com/office/drawing/2014/main" id="{139B1B41-CB3D-4985-95DA-8F8D4E27B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953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B7559"/>
                </a:solidFill>
                <a:latin typeface="Lilita One"/>
                <a:ea typeface="Lilita One"/>
                <a:cs typeface="Lilita One"/>
              </a:defRPr>
            </a:pPr>
            <a:r>
              <a:rPr sz="1800" b="0">
                <a:solidFill>
                  <a:srgbClr val="FB7559"/>
                </a:solidFill>
                <a:latin typeface="Lilita One"/>
                <a:ea typeface="Lilita One"/>
                <a:cs typeface="Lilita One"/>
              </a:rPr>
              <a:t>VOCABLOOT</a:t>
            </a:r>
          </a:p>
        </p:txBody>
      </p:sp>
      <p:sp>
        <p:nvSpPr>
          <p:cNvPr id="3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D3EC901-39BA-4725-9558-B465CCCAC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143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405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Vocabulary learning</a:t>
            </a:r>
          </a:p>
          <a:p xmlns:a="http://schemas.openxmlformats.org/drawingml/2006/main">
            <a:pPr algn="l">
              <a:defRPr sz="405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405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should feel like play.</a:t>
            </a:r>
          </a:p>
        </p:txBody>
      </p:sp>
      <p:sp>
        <p:nvSpPr>
          <p:cNvPr id="4" name="cover-sub">
            <a:extLst xmlns:a="http://schemas.openxmlformats.org/drawingml/2006/main">
              <a:ext uri="{FF2B5EF4-FFF2-40B4-BE49-F238E27FC236}">
                <a16:creationId xmlns:a16="http://schemas.microsoft.com/office/drawing/2014/main" id="{4632D4B0-A2BE-4E08-B2DF-20A1956FB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857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665A54"/>
                </a:solidFill>
                <a:latin typeface="Lilita One"/>
                <a:ea typeface="Lilita One"/>
                <a:cs typeface="Lilita One"/>
              </a:defRPr>
            </a:pPr>
            <a:r>
              <a:rPr sz="2100" b="0">
                <a:solidFill>
                  <a:srgbClr val="665A54"/>
                </a:solidFill>
                <a:latin typeface="Lilita One"/>
                <a:ea typeface="Lilita One"/>
                <a:cs typeface="Lilita One"/>
              </a:rPr>
              <a:t>Snap the world! Learn the words!</a:t>
            </a:r>
          </a:p>
        </p:txBody>
      </p:sp>
      <p:sp>
        <p:nvSpPr>
          <p:cNvPr id="5" name="cover-rule">
            <a:extLst xmlns:a="http://schemas.openxmlformats.org/drawingml/2006/main">
              <a:ext uri="{FF2B5EF4-FFF2-40B4-BE49-F238E27FC236}">
                <a16:creationId xmlns:a16="http://schemas.microsoft.com/office/drawing/2014/main" id="{244A1532-A188-4FF5-911D-0243CA0DC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47625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75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cover-footer">
            <a:extLst xmlns:a="http://schemas.openxmlformats.org/drawingml/2006/main">
              <a:ext uri="{FF2B5EF4-FFF2-40B4-BE49-F238E27FC236}">
                <a16:creationId xmlns:a16="http://schemas.microsoft.com/office/drawing/2014/main" id="{094A3F00-D97F-487D-9C8E-E7C769D40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350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Product overview · Press kit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3749e5560b4b17"/>
          <a:srcRect xmlns:a="http://schemas.openxmlformats.org/drawingml/2006/main" l="0" t="13041" r="0" b="130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53150" y="419100"/>
            <a:ext cx="5429250" cy="6019800"/>
          </a:xfrm>
          <a:prstGeom xmlns:a="http://schemas.openxmlformats.org/drawingml/2006/main" prst="roundRect">
            <a:avLst>
              <a:gd name="adj" fmla="val 2105"/>
            </a:avLst>
          </a:prstGeom>
        </p:spPr>
      </p:pic>
    </p:spTree>
    <p:extLst>
      <p:ext uri="{BB962C8B-B14F-4D97-AF65-F5344CB8AC3E}">
        <p14:creationId xmlns:p14="http://schemas.microsoft.com/office/powerpoint/2010/main" val="10448388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f80de3c5114b5f"/>
          <a:stretch xmlns:a="http://schemas.openxmlformats.org/drawingml/2006/main"/>
        </p:blipFill>
        <p:spPr>
          <a:xfrm xmlns:a="http://schemas.openxmlformats.org/drawingml/2006/main">
            <a:off x="609600" y="228600"/>
            <a:ext cx="43815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kicker-2">
            <a:extLst xmlns:a="http://schemas.openxmlformats.org/drawingml/2006/main">
              <a:ext uri="{FF2B5EF4-FFF2-40B4-BE49-F238E27FC236}">
                <a16:creationId xmlns:a16="http://schemas.microsoft.com/office/drawing/2014/main" id="{88B4E767-56E4-4420-96B6-37225E060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5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05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THE CORE EXPERIENCE</a:t>
            </a:r>
          </a:p>
        </p:txBody>
      </p:sp>
      <p:sp>
        <p:nvSpPr>
          <p:cNvPr id="3" name="title-2">
            <a:extLst xmlns:a="http://schemas.openxmlformats.org/drawingml/2006/main">
              <a:ext uri="{FF2B5EF4-FFF2-40B4-BE49-F238E27FC236}">
                <a16:creationId xmlns:a16="http://schemas.microsoft.com/office/drawing/2014/main" id="{22E22003-9018-4481-A20A-66BD23932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The world becomes the vocabulary list.</a:t>
            </a:r>
          </a:p>
        </p:txBody>
      </p:sp>
      <p:sp>
        <p:nvSpPr>
          <p:cNvPr id="4" name="page-2">
            <a:extLst xmlns:a="http://schemas.openxmlformats.org/drawingml/2006/main">
              <a:ext uri="{FF2B5EF4-FFF2-40B4-BE49-F238E27FC236}">
                <a16:creationId xmlns:a16="http://schemas.microsoft.com/office/drawing/2014/main" id="{74F0FBA0-65C1-48D0-934D-5424F8B6B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900" b="1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02</a:t>
            </a:r>
          </a:p>
        </p:txBody>
      </p:sp>
      <p:sp>
        <p:nvSpPr>
          <p:cNvPr id="5" name="snap-head">
            <a:extLst xmlns:a="http://schemas.openxmlformats.org/drawingml/2006/main">
              <a:ext uri="{FF2B5EF4-FFF2-40B4-BE49-F238E27FC236}">
                <a16:creationId xmlns:a16="http://schemas.microsoft.com/office/drawing/2014/main" id="{221C53C7-0BBD-4563-8FA8-15A6A2607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6165"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225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Point the camera at everyday life.</a:t>
            </a:r>
          </a:p>
        </p:txBody>
      </p:sp>
      <p:sp>
        <p:nvSpPr>
          <p:cNvPr id="6" name="snap-body">
            <a:extLst xmlns:a="http://schemas.openxmlformats.org/drawingml/2006/main">
              <a:ext uri="{FF2B5EF4-FFF2-40B4-BE49-F238E27FC236}">
                <a16:creationId xmlns:a16="http://schemas.microsoft.com/office/drawing/2014/main" id="{5D0805CB-76BD-417F-B4FC-A91FE5F7F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4095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1575" b="0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Instead of starting with generic flashcards, learners photograph objects around them and discover their names in the language they are learning.</a:t>
            </a:r>
          </a:p>
        </p:txBody>
      </p:sp>
      <p:sp>
        <p:nvSpPr>
          <p:cNvPr id="7" name="snap-promise-hard-shadow">
            <a:extLst xmlns:a="http://schemas.openxmlformats.org/drawingml/2006/main">
              <a:ext uri="{FF2B5EF4-FFF2-40B4-BE49-F238E27FC236}">
                <a16:creationId xmlns:a16="http://schemas.microsoft.com/office/drawing/2014/main" id="{A8E74FA8-C415-421F-975B-F3B41CF6F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52950"/>
            <a:ext cx="40957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A1512"/>
          </a:solidFill>
          <a:ln xmlns:a="http://schemas.openxmlformats.org/drawingml/2006/main" w="0">
            <a:solidFill>
              <a:srgbClr val="1A1512"/>
            </a:solidFill>
            <a:prstDash val="solid"/>
          </a:ln>
        </p:spPr>
      </p:sp>
      <p:sp>
        <p:nvSpPr>
          <p:cNvPr id="8" name="snap-promise">
            <a:extLst xmlns:a="http://schemas.openxmlformats.org/drawingml/2006/main">
              <a:ext uri="{FF2B5EF4-FFF2-40B4-BE49-F238E27FC236}">
                <a16:creationId xmlns:a16="http://schemas.microsoft.com/office/drawing/2014/main" id="{7810E80C-B6C9-4753-899D-20D312A7B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95800"/>
            <a:ext cx="40957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A1512"/>
          </a:solidFill>
          <a:ln xmlns:a="http://schemas.openxmlformats.org/drawingml/2006/main" w="28575">
            <a:solidFill>
              <a:srgbClr val="1A1512"/>
            </a:solidFill>
            <a:prstDash val="solid"/>
          </a:ln>
        </p:spPr>
      </p:sp>
      <p:sp>
        <p:nvSpPr>
          <p:cNvPr id="9" name="snap-promise-copy">
            <a:extLst xmlns:a="http://schemas.openxmlformats.org/drawingml/2006/main">
              <a:ext uri="{FF2B5EF4-FFF2-40B4-BE49-F238E27FC236}">
                <a16:creationId xmlns:a16="http://schemas.microsoft.com/office/drawing/2014/main" id="{C2174F5C-87CC-4D89-9D72-AE9DEF45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86300"/>
            <a:ext cx="3638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6EDE7"/>
                </a:solidFill>
                <a:latin typeface="Satoshi"/>
                <a:ea typeface="Satoshi"/>
                <a:cs typeface="Satoshi"/>
              </a:defRPr>
            </a:pPr>
            <a:r>
              <a:rPr sz="1725" b="1">
                <a:solidFill>
                  <a:srgbClr val="F6EDE7"/>
                </a:solidFill>
                <a:latin typeface="Satoshi"/>
                <a:ea typeface="Satoshi"/>
                <a:cs typeface="Satoshi"/>
              </a:rPr>
              <a:t>Snap the world! Learn the words!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e43b00f8644bfc"/>
          <a:stretch xmlns:a="http://schemas.openxmlformats.org/drawingml/2006/main"/>
        </p:blipFill>
        <p:spPr>
          <a:xfrm xmlns:a="http://schemas.openxmlformats.org/drawingml/2006/main">
            <a:off x="5695523" y="1619250"/>
            <a:ext cx="2134454" cy="4762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a6695f98634ef2"/>
          <a:stretch xmlns:a="http://schemas.openxmlformats.org/drawingml/2006/main"/>
        </p:blipFill>
        <p:spPr>
          <a:xfrm xmlns:a="http://schemas.openxmlformats.org/drawingml/2006/main">
            <a:off x="8686373" y="1619250"/>
            <a:ext cx="2134454" cy="4762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</p:spTree>
    <p:extLst>
      <p:ext uri="{BB962C8B-B14F-4D97-AF65-F5344CB8AC3E}">
        <p14:creationId xmlns:p14="http://schemas.microsoft.com/office/powerpoint/2010/main" val="3335069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ED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d23bbba5da42c3"/>
          <a:stretch xmlns:a="http://schemas.openxmlformats.org/drawingml/2006/main"/>
        </p:blipFill>
        <p:spPr>
          <a:xfrm xmlns:a="http://schemas.openxmlformats.org/drawingml/2006/main">
            <a:off x="609600" y="228600"/>
            <a:ext cx="43815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kicker-3">
            <a:extLst xmlns:a="http://schemas.openxmlformats.org/drawingml/2006/main">
              <a:ext uri="{FF2B5EF4-FFF2-40B4-BE49-F238E27FC236}">
                <a16:creationId xmlns:a16="http://schemas.microsoft.com/office/drawing/2014/main" id="{10EDC18C-119F-4863-B42A-C8D6F1F7A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5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05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TAP AND HEAR</a:t>
            </a:r>
          </a:p>
        </p:txBody>
      </p:sp>
      <p:sp>
        <p:nvSpPr>
          <p:cNvPr id="3" name="title-3">
            <a:extLst xmlns:a="http://schemas.openxmlformats.org/drawingml/2006/main">
              <a:ext uri="{FF2B5EF4-FFF2-40B4-BE49-F238E27FC236}">
                <a16:creationId xmlns:a16="http://schemas.microsoft.com/office/drawing/2014/main" id="{0E2B14D5-13B6-4120-8A38-2ACB00B63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Every discovered word becomes audible.</a:t>
            </a:r>
          </a:p>
        </p:txBody>
      </p:sp>
      <p:sp>
        <p:nvSpPr>
          <p:cNvPr id="4" name="page-3">
            <a:extLst xmlns:a="http://schemas.openxmlformats.org/drawingml/2006/main">
              <a:ext uri="{FF2B5EF4-FFF2-40B4-BE49-F238E27FC236}">
                <a16:creationId xmlns:a16="http://schemas.microsoft.com/office/drawing/2014/main" id="{7A41803F-F57F-4E8F-AC8D-BEBE2A776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900" b="1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03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f20641490849be"/>
          <a:stretch xmlns:a="http://schemas.openxmlformats.org/drawingml/2006/main"/>
        </p:blipFill>
        <p:spPr>
          <a:xfrm xmlns:a="http://schemas.openxmlformats.org/drawingml/2006/main">
            <a:off x="1256873" y="1657350"/>
            <a:ext cx="2134454" cy="4762500"/>
          </a:xfrm>
          <a:prstGeom xmlns:a="http://schemas.openxmlformats.org/drawingml/2006/main" prst="roundRect">
            <a:avLst>
              <a:gd name="adj" fmla="val 3333"/>
            </a:avLst>
          </a:prstGeom>
        </p:spPr>
      </p:pic>
      <p:sp>
        <p:nvSpPr>
          <p:cNvPr id="6" name="interactive-head">
            <a:extLst xmlns:a="http://schemas.openxmlformats.org/drawingml/2006/main">
              <a:ext uri="{FF2B5EF4-FFF2-40B4-BE49-F238E27FC236}">
                <a16:creationId xmlns:a16="http://schemas.microsoft.com/office/drawing/2014/main" id="{15A59C5C-8919-4E5A-9544-91D9EA150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905000"/>
            <a:ext cx="619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225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Voice lives inside the word, not beside it.</a:t>
            </a:r>
          </a:p>
        </p:txBody>
      </p:sp>
      <p:sp>
        <p:nvSpPr>
          <p:cNvPr id="7" name="interactive-dot-0">
            <a:extLst xmlns:a="http://schemas.openxmlformats.org/drawingml/2006/main">
              <a:ext uri="{FF2B5EF4-FFF2-40B4-BE49-F238E27FC236}">
                <a16:creationId xmlns:a16="http://schemas.microsoft.com/office/drawing/2014/main" id="{B65D9B3E-F865-42AA-95A7-19F0AF5AB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0480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75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interactive-point-0">
            <a:extLst xmlns:a="http://schemas.openxmlformats.org/drawingml/2006/main">
              <a:ext uri="{FF2B5EF4-FFF2-40B4-BE49-F238E27FC236}">
                <a16:creationId xmlns:a16="http://schemas.microsoft.com/office/drawing/2014/main" id="{F2270D4C-2ED0-4830-87C8-BE84326D5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2876550"/>
            <a:ext cx="5429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57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Tap the saved word to hear natural pronunciation.</a:t>
            </a:r>
          </a:p>
        </p:txBody>
      </p:sp>
      <p:sp>
        <p:nvSpPr>
          <p:cNvPr id="9" name="interactive-dot-1">
            <a:extLst xmlns:a="http://schemas.openxmlformats.org/drawingml/2006/main">
              <a:ext uri="{FF2B5EF4-FFF2-40B4-BE49-F238E27FC236}">
                <a16:creationId xmlns:a16="http://schemas.microsoft.com/office/drawing/2014/main" id="{23D55A49-AEA3-4751-9E59-58EBE2FBF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9243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5C4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interactive-point-1">
            <a:extLst xmlns:a="http://schemas.openxmlformats.org/drawingml/2006/main">
              <a:ext uri="{FF2B5EF4-FFF2-40B4-BE49-F238E27FC236}">
                <a16:creationId xmlns:a16="http://schemas.microsoft.com/office/drawing/2014/main" id="{AFD51008-A4B3-482B-897E-0D9C8FD8B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3752850"/>
            <a:ext cx="5429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575" b="0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Play full example sentences with expressive voice.</a:t>
            </a:r>
          </a:p>
        </p:txBody>
      </p:sp>
      <p:sp>
        <p:nvSpPr>
          <p:cNvPr id="11" name="interactive-dot-2">
            <a:extLst xmlns:a="http://schemas.openxmlformats.org/drawingml/2006/main">
              <a:ext uri="{FF2B5EF4-FFF2-40B4-BE49-F238E27FC236}">
                <a16:creationId xmlns:a16="http://schemas.microsoft.com/office/drawing/2014/main" id="{1B619B74-40B6-4C3F-AFBE-93977C385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8006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75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interactive-point-2">
            <a:extLst xmlns:a="http://schemas.openxmlformats.org/drawingml/2006/main">
              <a:ext uri="{FF2B5EF4-FFF2-40B4-BE49-F238E27FC236}">
                <a16:creationId xmlns:a16="http://schemas.microsoft.com/office/drawing/2014/main" id="{9AA74080-E868-4662-9F02-29089717D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4629150"/>
            <a:ext cx="5429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575" b="0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Connect the written form with the way the word sounds in context.</a:t>
            </a:r>
          </a:p>
        </p:txBody>
      </p:sp>
    </p:spTree>
    <p:extLst>
      <p:ext uri="{BB962C8B-B14F-4D97-AF65-F5344CB8AC3E}">
        <p14:creationId xmlns:p14="http://schemas.microsoft.com/office/powerpoint/2010/main" val="15202575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9af9e291494f1d"/>
          <a:stretch xmlns:a="http://schemas.openxmlformats.org/drawingml/2006/main"/>
        </p:blipFill>
        <p:spPr>
          <a:xfrm xmlns:a="http://schemas.openxmlformats.org/drawingml/2006/main">
            <a:off x="609600" y="228600"/>
            <a:ext cx="43815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kicker-4">
            <a:extLst xmlns:a="http://schemas.openxmlformats.org/drawingml/2006/main">
              <a:ext uri="{FF2B5EF4-FFF2-40B4-BE49-F238E27FC236}">
                <a16:creationId xmlns:a16="http://schemas.microsoft.com/office/drawing/2014/main" id="{225286F3-0552-4E13-AE61-B095CBB5D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5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05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LISTEN AND FOLLOW</a:t>
            </a:r>
          </a:p>
        </p:txBody>
      </p:sp>
      <p:sp>
        <p:nvSpPr>
          <p:cNvPr id="3" name="title-4">
            <a:extLst xmlns:a="http://schemas.openxmlformats.org/drawingml/2006/main">
              <a:ext uri="{FF2B5EF4-FFF2-40B4-BE49-F238E27FC236}">
                <a16:creationId xmlns:a16="http://schemas.microsoft.com/office/drawing/2014/main" id="{C550B2A6-A681-4488-AFF1-5E9EC55CA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The sentence moves with the voice.</a:t>
            </a:r>
          </a:p>
        </p:txBody>
      </p:sp>
      <p:sp>
        <p:nvSpPr>
          <p:cNvPr id="4" name="page-4">
            <a:extLst xmlns:a="http://schemas.openxmlformats.org/drawingml/2006/main">
              <a:ext uri="{FF2B5EF4-FFF2-40B4-BE49-F238E27FC236}">
                <a16:creationId xmlns:a16="http://schemas.microsoft.com/office/drawing/2014/main" id="{FF9AB33D-2144-4CBE-8FC3-C4C9FF09E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900" b="1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04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de1552f9a54208"/>
          <a:stretch xmlns:a="http://schemas.openxmlformats.org/drawingml/2006/main"/>
        </p:blipFill>
        <p:spPr>
          <a:xfrm xmlns:a="http://schemas.openxmlformats.org/drawingml/2006/main">
            <a:off x="685373" y="1619250"/>
            <a:ext cx="2134454" cy="4762500"/>
          </a:xfrm>
          <a:prstGeom xmlns:a="http://schemas.openxmlformats.org/drawingml/2006/main" prst="roundRect">
            <a:avLst>
              <a:gd name="adj" fmla="val 5000"/>
            </a:avLst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be13c622fd4494"/>
          <a:stretch xmlns:a="http://schemas.openxmlformats.org/drawingml/2006/main"/>
        </p:blipFill>
        <p:spPr>
          <a:xfrm xmlns:a="http://schemas.openxmlformats.org/drawingml/2006/main">
            <a:off x="3161873" y="1619250"/>
            <a:ext cx="2134454" cy="4762500"/>
          </a:xfrm>
          <a:prstGeom xmlns:a="http://schemas.openxmlformats.org/drawingml/2006/main" prst="roundRect">
            <a:avLst>
              <a:gd name="adj" fmla="val 5000"/>
            </a:avLst>
          </a:prstGeom>
        </p:spPr>
      </p:pic>
      <p:sp>
        <p:nvSpPr>
          <p:cNvPr id="7" name="follow-head">
            <a:extLst xmlns:a="http://schemas.openxmlformats.org/drawingml/2006/main">
              <a:ext uri="{FF2B5EF4-FFF2-40B4-BE49-F238E27FC236}">
                <a16:creationId xmlns:a16="http://schemas.microsoft.com/office/drawing/2014/main" id="{F9E35784-1282-4A30-8122-A721CB50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1981200"/>
            <a:ext cx="5048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8276"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2175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Each spoken word is highlighted in real time.</a:t>
            </a:r>
          </a:p>
        </p:txBody>
      </p:sp>
      <p:sp>
        <p:nvSpPr>
          <p:cNvPr id="8" name="follow-body">
            <a:extLst xmlns:a="http://schemas.openxmlformats.org/drawingml/2006/main">
              <a:ext uri="{FF2B5EF4-FFF2-40B4-BE49-F238E27FC236}">
                <a16:creationId xmlns:a16="http://schemas.microsoft.com/office/drawing/2014/main" id="{DA49C220-17C2-4FAB-9E7D-8A5C2CCA8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009900"/>
            <a:ext cx="4953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1500" b="0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When sentence audio is enabled, the highlight advances word by word with the narration. Learners follow pronunciation and spelling at the same moment, without losing their place.</a:t>
            </a:r>
          </a:p>
        </p:txBody>
      </p:sp>
      <p:sp>
        <p:nvSpPr>
          <p:cNvPr id="9" name="follow-callout-hard-shadow">
            <a:extLst xmlns:a="http://schemas.openxmlformats.org/drawingml/2006/main">
              <a:ext uri="{FF2B5EF4-FFF2-40B4-BE49-F238E27FC236}">
                <a16:creationId xmlns:a16="http://schemas.microsoft.com/office/drawing/2014/main" id="{0992DC47-6264-4415-A369-704FAA76D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895850"/>
            <a:ext cx="4762500" cy="10668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1A1512"/>
          </a:solidFill>
          <a:ln xmlns:a="http://schemas.openxmlformats.org/drawingml/2006/main" w="0">
            <a:solidFill>
              <a:srgbClr val="1A1512"/>
            </a:solidFill>
            <a:prstDash val="solid"/>
          </a:ln>
        </p:spPr>
      </p:sp>
      <p:sp>
        <p:nvSpPr>
          <p:cNvPr id="10" name="follow-callout">
            <a:extLst xmlns:a="http://schemas.openxmlformats.org/drawingml/2006/main">
              <a:ext uri="{FF2B5EF4-FFF2-40B4-BE49-F238E27FC236}">
                <a16:creationId xmlns:a16="http://schemas.microsoft.com/office/drawing/2014/main" id="{2CF9C7C2-219B-4AE3-81A3-9364155D3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838700"/>
            <a:ext cx="4762500" cy="10668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E1D8"/>
          </a:solidFill>
          <a:ln xmlns:a="http://schemas.openxmlformats.org/drawingml/2006/main" w="28575">
            <a:solidFill>
              <a:srgbClr val="1A1512"/>
            </a:solidFill>
            <a:prstDash val="solid"/>
          </a:ln>
        </p:spPr>
      </p:sp>
      <p:sp>
        <p:nvSpPr>
          <p:cNvPr id="11" name="follow-callout-copy">
            <a:extLst xmlns:a="http://schemas.openxmlformats.org/drawingml/2006/main">
              <a:ext uri="{FF2B5EF4-FFF2-40B4-BE49-F238E27FC236}">
                <a16:creationId xmlns:a16="http://schemas.microsoft.com/office/drawing/2014/main" id="{4D64800F-8831-45D1-9830-2E00226ED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10150"/>
            <a:ext cx="41719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650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Hear the sentence. See the word. Connect sound with meaning.</a:t>
            </a:r>
          </a:p>
        </p:txBody>
      </p:sp>
    </p:spTree>
    <p:extLst>
      <p:ext uri="{BB962C8B-B14F-4D97-AF65-F5344CB8AC3E}">
        <p14:creationId xmlns:p14="http://schemas.microsoft.com/office/powerpoint/2010/main" val="3308228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925d4b033b48b5"/>
          <a:stretch xmlns:a="http://schemas.openxmlformats.org/drawingml/2006/main"/>
        </p:blipFill>
        <p:spPr>
          <a:xfrm xmlns:a="http://schemas.openxmlformats.org/drawingml/2006/main">
            <a:off x="609600" y="228600"/>
            <a:ext cx="43815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kicker-5">
            <a:extLst xmlns:a="http://schemas.openxmlformats.org/drawingml/2006/main">
              <a:ext uri="{FF2B5EF4-FFF2-40B4-BE49-F238E27FC236}">
                <a16:creationId xmlns:a16="http://schemas.microsoft.com/office/drawing/2014/main" id="{F35F6BFA-779A-44A0-95A7-AB78A5145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5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05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TAP, HIGHLIGHT, UNDERSTAND</a:t>
            </a:r>
          </a:p>
        </p:txBody>
      </p:sp>
      <p:sp>
        <p:nvSpPr>
          <p:cNvPr id="3" name="title-5">
            <a:extLst xmlns:a="http://schemas.openxmlformats.org/drawingml/2006/main">
              <a:ext uri="{FF2B5EF4-FFF2-40B4-BE49-F238E27FC236}">
                <a16:creationId xmlns:a16="http://schemas.microsoft.com/office/drawing/2014/main" id="{96870D70-C3A8-4F90-BCA9-B75D6F54C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Every sentence becomes explorable.</a:t>
            </a:r>
          </a:p>
        </p:txBody>
      </p:sp>
      <p:sp>
        <p:nvSpPr>
          <p:cNvPr id="4" name="page-5">
            <a:extLst xmlns:a="http://schemas.openxmlformats.org/drawingml/2006/main">
              <a:ext uri="{FF2B5EF4-FFF2-40B4-BE49-F238E27FC236}">
                <a16:creationId xmlns:a16="http://schemas.microsoft.com/office/drawing/2014/main" id="{77C913E0-E55E-4C8B-823B-8FD612A88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900" b="1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05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d8018ae61b4619"/>
          <a:stretch xmlns:a="http://schemas.openxmlformats.org/drawingml/2006/main"/>
        </p:blipFill>
        <p:spPr>
          <a:xfrm xmlns:a="http://schemas.openxmlformats.org/drawingml/2006/main">
            <a:off x="1210902" y="1504950"/>
            <a:ext cx="2245445" cy="501015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6" name="click-head">
            <a:extLst xmlns:a="http://schemas.openxmlformats.org/drawingml/2006/main">
              <a:ext uri="{FF2B5EF4-FFF2-40B4-BE49-F238E27FC236}">
                <a16:creationId xmlns:a16="http://schemas.microsoft.com/office/drawing/2014/main" id="{B857F111-597A-4409-B790-E14E328F5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924050"/>
            <a:ext cx="6191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225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Tap a word. Reveal what it means.</a:t>
            </a:r>
          </a:p>
        </p:txBody>
      </p:sp>
      <p:sp>
        <p:nvSpPr>
          <p:cNvPr id="7" name="click-body">
            <a:extLst xmlns:a="http://schemas.openxmlformats.org/drawingml/2006/main">
              <a:ext uri="{FF2B5EF4-FFF2-40B4-BE49-F238E27FC236}">
                <a16:creationId xmlns:a16="http://schemas.microsoft.com/office/drawing/2014/main" id="{ABF9B8C6-985A-489A-B50F-55675CFF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781300"/>
            <a:ext cx="5905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1575" b="0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Learners can select an individual word inside an example sentence. Vocabloot highlights it and opens an inline card with its meaning, while sentence audio remains one tap away.</a:t>
            </a:r>
          </a:p>
        </p:txBody>
      </p:sp>
      <p:sp>
        <p:nvSpPr>
          <p:cNvPr id="8" name="click-example-hard-shadow">
            <a:extLst xmlns:a="http://schemas.openxmlformats.org/drawingml/2006/main">
              <a:ext uri="{FF2B5EF4-FFF2-40B4-BE49-F238E27FC236}">
                <a16:creationId xmlns:a16="http://schemas.microsoft.com/office/drawing/2014/main" id="{03148E4C-19D5-4EC8-BCE3-A9A32CED5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4552950"/>
            <a:ext cx="4953000" cy="1200150"/>
          </a:xfrm>
          <a:prstGeom xmlns:a="http://schemas.openxmlformats.org/drawingml/2006/main" prst="roundRect">
            <a:avLst>
              <a:gd name="adj" fmla="val 12698"/>
            </a:avLst>
          </a:prstGeom>
          <a:solidFill xmlns:a="http://schemas.openxmlformats.org/drawingml/2006/main">
            <a:srgbClr val="1A1512"/>
          </a:solidFill>
          <a:ln xmlns:a="http://schemas.openxmlformats.org/drawingml/2006/main" w="0">
            <a:solidFill>
              <a:srgbClr val="1A1512"/>
            </a:solidFill>
            <a:prstDash val="solid"/>
          </a:ln>
        </p:spPr>
      </p:sp>
      <p:sp>
        <p:nvSpPr>
          <p:cNvPr id="9" name="click-example">
            <a:extLst xmlns:a="http://schemas.openxmlformats.org/drawingml/2006/main">
              <a:ext uri="{FF2B5EF4-FFF2-40B4-BE49-F238E27FC236}">
                <a16:creationId xmlns:a16="http://schemas.microsoft.com/office/drawing/2014/main" id="{3A46D983-646E-4269-B5C7-56BCA7BA6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495800"/>
            <a:ext cx="4953000" cy="1200150"/>
          </a:xfrm>
          <a:prstGeom xmlns:a="http://schemas.openxmlformats.org/drawingml/2006/main" prst="roundRect">
            <a:avLst>
              <a:gd name="adj" fmla="val 12698"/>
            </a:avLst>
          </a:prstGeom>
          <a:solidFill xmlns:a="http://schemas.openxmlformats.org/drawingml/2006/main">
            <a:srgbClr val="F6EDE7"/>
          </a:solidFill>
          <a:ln xmlns:a="http://schemas.openxmlformats.org/drawingml/2006/main" w="28575">
            <a:solidFill>
              <a:srgbClr val="1A1512"/>
            </a:solidFill>
            <a:prstDash val="solid"/>
          </a:ln>
        </p:spPr>
      </p:sp>
      <p:sp>
        <p:nvSpPr>
          <p:cNvPr id="10" name="click-example-word">
            <a:extLst xmlns:a="http://schemas.openxmlformats.org/drawingml/2006/main">
              <a:ext uri="{FF2B5EF4-FFF2-40B4-BE49-F238E27FC236}">
                <a16:creationId xmlns:a16="http://schemas.microsoft.com/office/drawing/2014/main" id="{68642F4D-2A04-4461-8C60-70612F96A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705350"/>
            <a:ext cx="190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195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Äpfel</a:t>
            </a:r>
          </a:p>
        </p:txBody>
      </p:sp>
      <p:sp>
        <p:nvSpPr>
          <p:cNvPr id="11" name="click-example-meaning">
            <a:extLst xmlns:a="http://schemas.openxmlformats.org/drawingml/2006/main">
              <a:ext uri="{FF2B5EF4-FFF2-40B4-BE49-F238E27FC236}">
                <a16:creationId xmlns:a16="http://schemas.microsoft.com/office/drawing/2014/main" id="{D7F77D9C-6971-4C17-841F-A12FBD0B4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516255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1500" b="0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apples</a:t>
            </a:r>
          </a:p>
        </p:txBody>
      </p:sp>
      <p:sp>
        <p:nvSpPr>
          <p:cNvPr id="12" name="click-close">
            <a:extLst xmlns:a="http://schemas.openxmlformats.org/drawingml/2006/main">
              <a:ext uri="{FF2B5EF4-FFF2-40B4-BE49-F238E27FC236}">
                <a16:creationId xmlns:a16="http://schemas.microsoft.com/office/drawing/2014/main" id="{ADD66504-1FEB-4941-AAF8-324E6CE36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981700"/>
            <a:ext cx="600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50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Reading becomes active exploration, not passive memorisation.</a:t>
            </a:r>
          </a:p>
        </p:txBody>
      </p:sp>
    </p:spTree>
    <p:extLst>
      <p:ext uri="{BB962C8B-B14F-4D97-AF65-F5344CB8AC3E}">
        <p14:creationId xmlns:p14="http://schemas.microsoft.com/office/powerpoint/2010/main" val="3768347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ED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fe43472f714aa4"/>
          <a:stretch xmlns:a="http://schemas.openxmlformats.org/drawingml/2006/main"/>
        </p:blipFill>
        <p:spPr>
          <a:xfrm xmlns:a="http://schemas.openxmlformats.org/drawingml/2006/main">
            <a:off x="609600" y="228600"/>
            <a:ext cx="43815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kicker-6">
            <a:extLst xmlns:a="http://schemas.openxmlformats.org/drawingml/2006/main">
              <a:ext uri="{FF2B5EF4-FFF2-40B4-BE49-F238E27FC236}">
                <a16:creationId xmlns:a16="http://schemas.microsoft.com/office/drawing/2014/main" id="{A2A0C3CF-7407-4398-A49B-C960A296E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5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05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PLANNED DECK ECOSYSTEM</a:t>
            </a:r>
          </a:p>
        </p:txBody>
      </p:sp>
      <p:sp>
        <p:nvSpPr>
          <p:cNvPr id="3" name="title-6">
            <a:extLst xmlns:a="http://schemas.openxmlformats.org/drawingml/2006/main">
              <a:ext uri="{FF2B5EF4-FFF2-40B4-BE49-F238E27FC236}">
                <a16:creationId xmlns:a16="http://schemas.microsoft.com/office/drawing/2014/main" id="{AFBA7C36-03ED-4793-89D3-110231BD4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Structured community decks will be visual, audible and playable.</a:t>
            </a:r>
          </a:p>
        </p:txBody>
      </p:sp>
      <p:sp>
        <p:nvSpPr>
          <p:cNvPr id="4" name="page-6">
            <a:extLst xmlns:a="http://schemas.openxmlformats.org/drawingml/2006/main">
              <a:ext uri="{FF2B5EF4-FFF2-40B4-BE49-F238E27FC236}">
                <a16:creationId xmlns:a16="http://schemas.microsoft.com/office/drawing/2014/main" id="{BB5DAB07-24A5-4B42-81AC-46050BE7A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900" b="1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06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8d38e08bac4d0e"/>
          <a:stretch xmlns:a="http://schemas.openxmlformats.org/drawingml/2006/main"/>
        </p:blipFill>
        <p:spPr>
          <a:xfrm xmlns:a="http://schemas.openxmlformats.org/drawingml/2006/main">
            <a:off x="1018748" y="1657350"/>
            <a:ext cx="2134454" cy="4762500"/>
          </a:xfrm>
          <a:prstGeom xmlns:a="http://schemas.openxmlformats.org/drawingml/2006/main" prst="roundRect">
            <a:avLst>
              <a:gd name="adj" fmla="val 3871"/>
            </a:avLst>
          </a:prstGeom>
        </p:spPr>
      </p:pic>
      <p:sp>
        <p:nvSpPr>
          <p:cNvPr id="6" name="deck-head">
            <a:extLst xmlns:a="http://schemas.openxmlformats.org/drawingml/2006/main">
              <a:ext uri="{FF2B5EF4-FFF2-40B4-BE49-F238E27FC236}">
                <a16:creationId xmlns:a16="http://schemas.microsoft.com/office/drawing/2014/main" id="{24FC06F8-93E2-436C-8A23-28256F88F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1866900"/>
            <a:ext cx="6572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2529"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2175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Familiar deck structure, built for the way Vocabloot teaches.</a:t>
            </a:r>
          </a:p>
        </p:txBody>
      </p:sp>
      <p:sp>
        <p:nvSpPr>
          <p:cNvPr id="7" name="deck-body">
            <a:extLst xmlns:a="http://schemas.openxmlformats.org/drawingml/2006/main">
              <a:ext uri="{FF2B5EF4-FFF2-40B4-BE49-F238E27FC236}">
                <a16:creationId xmlns:a16="http://schemas.microsoft.com/office/drawing/2014/main" id="{6B7E2742-9C46-4204-8FF9-1C92F65A9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781300"/>
            <a:ext cx="61912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1425" b="0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Planned decks will offer the familiar organization of Anki and Quizlet, while every word includes images, text, pronunciation audio, examples and game-ready content. A community layer will let learners create, share and discover decks by language and level.</a:t>
            </a:r>
          </a:p>
        </p:txBody>
      </p:sp>
      <p:sp>
        <p:nvSpPr>
          <p:cNvPr id="8" name="deck-count-hard-shadow">
            <a:extLst xmlns:a="http://schemas.openxmlformats.org/drawingml/2006/main">
              <a:ext uri="{FF2B5EF4-FFF2-40B4-BE49-F238E27FC236}">
                <a16:creationId xmlns:a16="http://schemas.microsoft.com/office/drawing/2014/main" id="{6541D50A-0910-450F-8BF0-39129C518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419600"/>
            <a:ext cx="1905000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1A1512"/>
          </a:solidFill>
          <a:ln xmlns:a="http://schemas.openxmlformats.org/drawingml/2006/main" w="0">
            <a:solidFill>
              <a:srgbClr val="1A1512"/>
            </a:solidFill>
            <a:prstDash val="solid"/>
          </a:ln>
        </p:spPr>
      </p:sp>
      <p:sp>
        <p:nvSpPr>
          <p:cNvPr id="9" name="deck-count">
            <a:extLst xmlns:a="http://schemas.openxmlformats.org/drawingml/2006/main">
              <a:ext uri="{FF2B5EF4-FFF2-40B4-BE49-F238E27FC236}">
                <a16:creationId xmlns:a16="http://schemas.microsoft.com/office/drawing/2014/main" id="{EFB3DD57-27AB-4F88-B1AB-E2F17291A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62450"/>
            <a:ext cx="1905000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B7559"/>
          </a:solidFill>
          <a:ln xmlns:a="http://schemas.openxmlformats.org/drawingml/2006/main" w="28575">
            <a:solidFill>
              <a:srgbClr val="1A1512"/>
            </a:solidFill>
            <a:prstDash val="solid"/>
          </a:ln>
        </p:spPr>
      </p:sp>
      <p:sp>
        <p:nvSpPr>
          <p:cNvPr id="10" name="deck-count-number">
            <a:extLst xmlns:a="http://schemas.openxmlformats.org/drawingml/2006/main">
              <a:ext uri="{FF2B5EF4-FFF2-40B4-BE49-F238E27FC236}">
                <a16:creationId xmlns:a16="http://schemas.microsoft.com/office/drawing/2014/main" id="{22026C71-200E-4826-AF5D-83AAA4EB6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457700"/>
            <a:ext cx="13716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45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345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25</a:t>
            </a:r>
          </a:p>
        </p:txBody>
      </p:sp>
      <p:sp>
        <p:nvSpPr>
          <p:cNvPr id="11" name="deck-count-label">
            <a:extLst xmlns:a="http://schemas.openxmlformats.org/drawingml/2006/main">
              <a:ext uri="{FF2B5EF4-FFF2-40B4-BE49-F238E27FC236}">
                <a16:creationId xmlns:a16="http://schemas.microsoft.com/office/drawing/2014/main" id="{6E81E630-731A-486F-877B-98A394B8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048250"/>
            <a:ext cx="1485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1662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27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planned languages</a:t>
            </a:r>
          </a:p>
        </p:txBody>
      </p:sp>
      <p:sp>
        <p:nvSpPr>
          <p:cNvPr id="12" name="deck-languages">
            <a:extLst xmlns:a="http://schemas.openxmlformats.org/drawingml/2006/main">
              <a:ext uri="{FF2B5EF4-FFF2-40B4-BE49-F238E27FC236}">
                <a16:creationId xmlns:a16="http://schemas.microsoft.com/office/drawing/2014/main" id="{0736DD31-F73D-4CF5-855E-7909022DF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95800"/>
            <a:ext cx="4095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72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Tamil · Filipino · Romanian · Arabic</a:t>
            </a:r>
          </a:p>
          <a:p xmlns:a="http://schemas.openxmlformats.org/drawingml/2006/main">
            <a:pPr algn="l">
              <a:defRPr sz="172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72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and other widely spoken languages</a:t>
            </a:r>
          </a:p>
        </p:txBody>
      </p:sp>
    </p:spTree>
    <p:extLst>
      <p:ext uri="{BB962C8B-B14F-4D97-AF65-F5344CB8AC3E}">
        <p14:creationId xmlns:p14="http://schemas.microsoft.com/office/powerpoint/2010/main" val="20179368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A151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5849f579f645ac"/>
          <a:stretch xmlns:a="http://schemas.openxmlformats.org/drawingml/2006/main"/>
        </p:blipFill>
        <p:spPr>
          <a:xfrm xmlns:a="http://schemas.openxmlformats.org/drawingml/2006/main">
            <a:off x="609600" y="209550"/>
            <a:ext cx="43815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games-kicker">
            <a:extLst xmlns:a="http://schemas.openxmlformats.org/drawingml/2006/main">
              <a:ext uri="{FF2B5EF4-FFF2-40B4-BE49-F238E27FC236}">
                <a16:creationId xmlns:a16="http://schemas.microsoft.com/office/drawing/2014/main" id="{0FAEB61B-32D7-4FDD-A11B-19D4BE0D1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57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05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PLAY WITH THE WORDS YOU FOUND</a:t>
            </a:r>
          </a:p>
        </p:txBody>
      </p:sp>
      <p:sp>
        <p:nvSpPr>
          <p:cNvPr id="3" name="games-title">
            <a:extLst xmlns:a="http://schemas.openxmlformats.org/drawingml/2006/main">
              <a:ext uri="{FF2B5EF4-FFF2-40B4-BE49-F238E27FC236}">
                <a16:creationId xmlns:a16="http://schemas.microsoft.com/office/drawing/2014/main" id="{C0C200F7-A3EC-4B78-8D18-F3B4CD4DA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F6EDE7"/>
                </a:solidFill>
                <a:latin typeface="Lilita One"/>
                <a:ea typeface="Lilita One"/>
                <a:cs typeface="Lilita One"/>
              </a:defRPr>
            </a:pPr>
            <a:r>
              <a:rPr sz="3000" b="0">
                <a:solidFill>
                  <a:srgbClr val="F6EDE7"/>
                </a:solidFill>
                <a:latin typeface="Lilita One"/>
                <a:ea typeface="Lilita One"/>
                <a:cs typeface="Lilita One"/>
              </a:rPr>
              <a:t>The learner’s own wordbook becomes the arcade.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aa4c73676645e6"/>
          <a:stretch xmlns:a="http://schemas.openxmlformats.org/drawingml/2006/main"/>
        </p:blipFill>
        <p:spPr>
          <a:xfrm xmlns:a="http://schemas.openxmlformats.org/drawingml/2006/main">
            <a:off x="1256873" y="1695450"/>
            <a:ext cx="2134454" cy="4762500"/>
          </a:xfrm>
          <a:prstGeom xmlns:a="http://schemas.openxmlformats.org/drawingml/2006/main" prst="roundRect">
            <a:avLst>
              <a:gd name="adj" fmla="val 3333"/>
            </a:avLst>
          </a:prstGeom>
        </p:spPr>
      </p:pic>
      <p:sp>
        <p:nvSpPr>
          <p:cNvPr id="5" name="games-head">
            <a:extLst xmlns:a="http://schemas.openxmlformats.org/drawingml/2006/main">
              <a:ext uri="{FF2B5EF4-FFF2-40B4-BE49-F238E27FC236}">
                <a16:creationId xmlns:a16="http://schemas.microsoft.com/office/drawing/2014/main" id="{3AD32725-27CB-478A-95BF-79B99C95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962150"/>
            <a:ext cx="6381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F6EDE7"/>
                </a:solidFill>
                <a:latin typeface="Lilita One"/>
                <a:ea typeface="Lilita One"/>
                <a:cs typeface="Lilita One"/>
              </a:defRPr>
            </a:pPr>
            <a:r>
              <a:rPr sz="2250" b="0">
                <a:solidFill>
                  <a:srgbClr val="F6EDE7"/>
                </a:solidFill>
                <a:latin typeface="Lilita One"/>
                <a:ea typeface="Lilita One"/>
                <a:cs typeface="Lilita One"/>
              </a:rPr>
              <a:t>No streak pressure. No boring flashcards.</a:t>
            </a:r>
          </a:p>
        </p:txBody>
      </p:sp>
      <p:sp>
        <p:nvSpPr>
          <p:cNvPr id="6" name="games-body">
            <a:extLst xmlns:a="http://schemas.openxmlformats.org/drawingml/2006/main">
              <a:ext uri="{FF2B5EF4-FFF2-40B4-BE49-F238E27FC236}">
                <a16:creationId xmlns:a16="http://schemas.microsoft.com/office/drawing/2014/main" id="{BCD354C2-51D0-41DB-A7AD-CEB947C3A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78130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E1D8"/>
                </a:solidFill>
                <a:latin typeface="Satoshi"/>
                <a:ea typeface="Satoshi"/>
                <a:cs typeface="Satoshi"/>
              </a:defRPr>
            </a:pPr>
            <a:r>
              <a:rPr sz="1575" b="0">
                <a:solidFill>
                  <a:srgbClr val="FFE1D8"/>
                </a:solidFill>
                <a:latin typeface="Satoshi"/>
                <a:ea typeface="Satoshi"/>
                <a:cs typeface="Satoshi"/>
              </a:rPr>
              <a:t>Vocabloot uses different game mechanics to practise spelling and meaning, with timers and fast-paced challenges that keep learning engaging. Capturing more words unlocks more ways to play.</a:t>
            </a:r>
          </a:p>
        </p:txBody>
      </p:sp>
      <p:sp>
        <p:nvSpPr>
          <p:cNvPr id="7" name="games-callout-hard-shadow">
            <a:extLst xmlns:a="http://schemas.openxmlformats.org/drawingml/2006/main">
              <a:ext uri="{FF2B5EF4-FFF2-40B4-BE49-F238E27FC236}">
                <a16:creationId xmlns:a16="http://schemas.microsoft.com/office/drawing/2014/main" id="{7B777303-2A7E-4537-B85F-E74E5A187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686300"/>
            <a:ext cx="619125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A1512"/>
          </a:solidFill>
          <a:ln xmlns:a="http://schemas.openxmlformats.org/drawingml/2006/main" w="0">
            <a:solidFill>
              <a:srgbClr val="1A1512"/>
            </a:solidFill>
            <a:prstDash val="solid"/>
          </a:ln>
        </p:spPr>
      </p:sp>
      <p:sp>
        <p:nvSpPr>
          <p:cNvPr id="8" name="games-callout">
            <a:extLst xmlns:a="http://schemas.openxmlformats.org/drawingml/2006/main">
              <a:ext uri="{FF2B5EF4-FFF2-40B4-BE49-F238E27FC236}">
                <a16:creationId xmlns:a16="http://schemas.microsoft.com/office/drawing/2014/main" id="{DA6FA1A1-9DB4-4983-B1BD-1FAB93BC9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629150"/>
            <a:ext cx="6191250" cy="102870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B7559"/>
          </a:solidFill>
          <a:ln xmlns:a="http://schemas.openxmlformats.org/drawingml/2006/main" w="28575">
            <a:solidFill>
              <a:srgbClr val="1A1512"/>
            </a:solidFill>
            <a:prstDash val="solid"/>
          </a:ln>
        </p:spPr>
      </p:sp>
      <p:sp>
        <p:nvSpPr>
          <p:cNvPr id="9" name="games-callout-copy">
            <a:extLst xmlns:a="http://schemas.openxmlformats.org/drawingml/2006/main">
              <a:ext uri="{FF2B5EF4-FFF2-40B4-BE49-F238E27FC236}">
                <a16:creationId xmlns:a16="http://schemas.microsoft.com/office/drawing/2014/main" id="{DC7D232B-04A3-4566-8330-F193DEE2A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857750"/>
            <a:ext cx="5581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1875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Snap more words → unlock more ways to play</a:t>
            </a:r>
          </a:p>
        </p:txBody>
      </p:sp>
      <p:sp>
        <p:nvSpPr>
          <p:cNvPr id="10" name="games-future">
            <a:extLst xmlns:a="http://schemas.openxmlformats.org/drawingml/2006/main">
              <a:ext uri="{FF2B5EF4-FFF2-40B4-BE49-F238E27FC236}">
                <a16:creationId xmlns:a16="http://schemas.microsoft.com/office/drawing/2014/main" id="{CC519606-C702-4751-8583-D60ABB282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848350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1675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6EDE7"/>
                </a:solidFill>
                <a:latin typeface="Satoshi"/>
                <a:ea typeface="Satoshi"/>
                <a:cs typeface="Satoshi"/>
              </a:defRPr>
            </a:pPr>
            <a:r>
              <a:rPr sz="1350" b="1">
                <a:solidFill>
                  <a:srgbClr val="F6EDE7"/>
                </a:solidFill>
                <a:latin typeface="Satoshi"/>
                <a:ea typeface="Satoshi"/>
                <a:cs typeface="Satoshi"/>
              </a:rPr>
              <a:t>Future: Word Hunt lets friends explore real places and collect vocabulary together.</a:t>
            </a:r>
          </a:p>
        </p:txBody>
      </p:sp>
    </p:spTree>
    <p:extLst>
      <p:ext uri="{BB962C8B-B14F-4D97-AF65-F5344CB8AC3E}">
        <p14:creationId xmlns:p14="http://schemas.microsoft.com/office/powerpoint/2010/main" val="11391084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34321612d749bb"/>
          <a:stretch xmlns:a="http://schemas.openxmlformats.org/drawingml/2006/main"/>
        </p:blipFill>
        <p:spPr>
          <a:xfrm xmlns:a="http://schemas.openxmlformats.org/drawingml/2006/main">
            <a:off x="609600" y="228600"/>
            <a:ext cx="43815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kicker-8">
            <a:extLst xmlns:a="http://schemas.openxmlformats.org/drawingml/2006/main">
              <a:ext uri="{FF2B5EF4-FFF2-40B4-BE49-F238E27FC236}">
                <a16:creationId xmlns:a16="http://schemas.microsoft.com/office/drawing/2014/main" id="{3741CEBE-0FFD-47AC-B35E-109B7365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5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05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INSIDE THE GAMES</a:t>
            </a:r>
          </a:p>
        </p:txBody>
      </p:sp>
      <p:sp>
        <p:nvSpPr>
          <p:cNvPr id="3" name="title-8">
            <a:extLst xmlns:a="http://schemas.openxmlformats.org/drawingml/2006/main">
              <a:ext uri="{FF2B5EF4-FFF2-40B4-BE49-F238E27FC236}">
                <a16:creationId xmlns:a16="http://schemas.microsoft.com/office/drawing/2014/main" id="{1E34BDD3-7114-4710-8354-2E5FDAC07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Vocabulary recall becomes an active challenge.</a:t>
            </a:r>
          </a:p>
        </p:txBody>
      </p:sp>
      <p:sp>
        <p:nvSpPr>
          <p:cNvPr id="4" name="page-8">
            <a:extLst xmlns:a="http://schemas.openxmlformats.org/drawingml/2006/main">
              <a:ext uri="{FF2B5EF4-FFF2-40B4-BE49-F238E27FC236}">
                <a16:creationId xmlns:a16="http://schemas.microsoft.com/office/drawing/2014/main" id="{0EEC29DF-3297-4958-A3B6-7B92E7D2B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900" b="1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08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7a9d3ff79e44d4"/>
          <a:stretch xmlns:a="http://schemas.openxmlformats.org/drawingml/2006/main"/>
        </p:blipFill>
        <p:spPr>
          <a:xfrm xmlns:a="http://schemas.openxmlformats.org/drawingml/2006/main">
            <a:off x="609600" y="1755100"/>
            <a:ext cx="1790700" cy="3995499"/>
          </a:xfrm>
          <a:prstGeom xmlns:a="http://schemas.openxmlformats.org/drawingml/2006/main" prst="roundRect">
            <a:avLst>
              <a:gd name="adj" fmla="val 6383"/>
            </a:avLst>
          </a:prstGeom>
        </p:spPr>
      </p:pic>
      <p:sp>
        <p:nvSpPr>
          <p:cNvPr id="6" name="gameplay-name-0">
            <a:extLst xmlns:a="http://schemas.openxmlformats.org/drawingml/2006/main">
              <a:ext uri="{FF2B5EF4-FFF2-40B4-BE49-F238E27FC236}">
                <a16:creationId xmlns:a16="http://schemas.microsoft.com/office/drawing/2014/main" id="{C77033E3-3211-4E7F-857C-B313DC8DB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67400"/>
            <a:ext cx="1790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350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Sky Rescue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58359ac7d54a6b"/>
          <a:stretch xmlns:a="http://schemas.openxmlformats.org/drawingml/2006/main"/>
        </p:blipFill>
        <p:spPr>
          <a:xfrm xmlns:a="http://schemas.openxmlformats.org/drawingml/2006/main">
            <a:off x="2667000" y="1755100"/>
            <a:ext cx="1790700" cy="3995499"/>
          </a:xfrm>
          <a:prstGeom xmlns:a="http://schemas.openxmlformats.org/drawingml/2006/main" prst="roundRect">
            <a:avLst>
              <a:gd name="adj" fmla="val 6383"/>
            </a:avLst>
          </a:prstGeom>
        </p:spPr>
      </p:pic>
      <p:sp>
        <p:nvSpPr>
          <p:cNvPr id="8" name="gameplay-name-1">
            <a:extLst xmlns:a="http://schemas.openxmlformats.org/drawingml/2006/main">
              <a:ext uri="{FF2B5EF4-FFF2-40B4-BE49-F238E27FC236}">
                <a16:creationId xmlns:a16="http://schemas.microsoft.com/office/drawing/2014/main" id="{A41D81B8-0CA1-4CDB-9600-B2A1423BD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867400"/>
            <a:ext cx="1790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350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Kraken Escape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806e7a4fb443a"/>
          <a:stretch xmlns:a="http://schemas.openxmlformats.org/drawingml/2006/main"/>
        </p:blipFill>
        <p:spPr>
          <a:xfrm xmlns:a="http://schemas.openxmlformats.org/drawingml/2006/main">
            <a:off x="4724400" y="1755100"/>
            <a:ext cx="1790700" cy="3995499"/>
          </a:xfrm>
          <a:prstGeom xmlns:a="http://schemas.openxmlformats.org/drawingml/2006/main" prst="roundRect">
            <a:avLst>
              <a:gd name="adj" fmla="val 6383"/>
            </a:avLst>
          </a:prstGeom>
        </p:spPr>
      </p:pic>
      <p:sp>
        <p:nvSpPr>
          <p:cNvPr id="10" name="gameplay-name-2">
            <a:extLst xmlns:a="http://schemas.openxmlformats.org/drawingml/2006/main">
              <a:ext uri="{FF2B5EF4-FFF2-40B4-BE49-F238E27FC236}">
                <a16:creationId xmlns:a16="http://schemas.microsoft.com/office/drawing/2014/main" id="{BA5DCA2C-8319-4BF1-89B4-850A4866B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5867400"/>
            <a:ext cx="1790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350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The Vault</a:t>
            </a:r>
          </a:p>
        </p:txBody>
      </p:sp>
      <p:sp>
        <p:nvSpPr>
          <p:cNvPr id="11" name="gameplay-head">
            <a:extLst xmlns:a="http://schemas.openxmlformats.org/drawingml/2006/main">
              <a:ext uri="{FF2B5EF4-FFF2-40B4-BE49-F238E27FC236}">
                <a16:creationId xmlns:a16="http://schemas.microsoft.com/office/drawing/2014/main" id="{AB496E45-DE59-48BD-9914-A90338F74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019300"/>
            <a:ext cx="4095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21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The same personal words feel different in every game.</a:t>
            </a:r>
          </a:p>
        </p:txBody>
      </p:sp>
      <p:sp>
        <p:nvSpPr>
          <p:cNvPr id="12" name="gameplay-body">
            <a:extLst xmlns:a="http://schemas.openxmlformats.org/drawingml/2006/main">
              <a:ext uri="{FF2B5EF4-FFF2-40B4-BE49-F238E27FC236}">
                <a16:creationId xmlns:a16="http://schemas.microsoft.com/office/drawing/2014/main" id="{A0287845-095A-428B-91DA-62F8C4B92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162300"/>
            <a:ext cx="4000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1500" b="0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Time pressure, movement, visible danger, and immediate feedback turn vocabulary retrieval into a goal-driven moment. Learners are not reviewing a static card. They are using the word to rescue, escape, or unlock something.</a:t>
            </a:r>
          </a:p>
        </p:txBody>
      </p:sp>
      <p:sp>
        <p:nvSpPr>
          <p:cNvPr id="13" name="gameplay-close">
            <a:extLst xmlns:a="http://schemas.openxmlformats.org/drawingml/2006/main">
              <a:ext uri="{FF2B5EF4-FFF2-40B4-BE49-F238E27FC236}">
                <a16:creationId xmlns:a16="http://schemas.microsoft.com/office/drawing/2014/main" id="{AADBBB4A-FB8B-4108-9B24-0C704385E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5562600"/>
            <a:ext cx="4000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50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Recall has a purpose and a consequence.</a:t>
            </a:r>
          </a:p>
        </p:txBody>
      </p:sp>
    </p:spTree>
    <p:extLst>
      <p:ext uri="{BB962C8B-B14F-4D97-AF65-F5344CB8AC3E}">
        <p14:creationId xmlns:p14="http://schemas.microsoft.com/office/powerpoint/2010/main" val="149945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ED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8ce438845246bf"/>
          <a:stretch xmlns:a="http://schemas.openxmlformats.org/drawingml/2006/main"/>
        </p:blipFill>
        <p:spPr>
          <a:xfrm xmlns:a="http://schemas.openxmlformats.org/drawingml/2006/main">
            <a:off x="609600" y="228600"/>
            <a:ext cx="43815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kicker-9">
            <a:extLst xmlns:a="http://schemas.openxmlformats.org/drawingml/2006/main">
              <a:ext uri="{FF2B5EF4-FFF2-40B4-BE49-F238E27FC236}">
                <a16:creationId xmlns:a16="http://schemas.microsoft.com/office/drawing/2014/main" id="{AEF17744-7783-40E1-B0DB-F89548CD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5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05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MORE THAN ONE WAY TO PLAY</a:t>
            </a:r>
          </a:p>
        </p:txBody>
      </p:sp>
      <p:sp>
        <p:nvSpPr>
          <p:cNvPr id="3" name="title-9">
            <a:extLst xmlns:a="http://schemas.openxmlformats.org/drawingml/2006/main">
              <a:ext uri="{FF2B5EF4-FFF2-40B4-BE49-F238E27FC236}">
                <a16:creationId xmlns:a16="http://schemas.microsoft.com/office/drawing/2014/main" id="{633D58F7-DC6C-47B4-A86B-7060A900B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Different mechanics exercise different vocabulary skills.</a:t>
            </a:r>
          </a:p>
        </p:txBody>
      </p:sp>
      <p:sp>
        <p:nvSpPr>
          <p:cNvPr id="4" name="page-9">
            <a:extLst xmlns:a="http://schemas.openxmlformats.org/drawingml/2006/main">
              <a:ext uri="{FF2B5EF4-FFF2-40B4-BE49-F238E27FC236}">
                <a16:creationId xmlns:a16="http://schemas.microsoft.com/office/drawing/2014/main" id="{7FD87D95-E051-40C4-A293-86CC03E2C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900" b="1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09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0e8c68a8074e96"/>
          <a:stretch xmlns:a="http://schemas.openxmlformats.org/drawingml/2006/main"/>
        </p:blipFill>
        <p:spPr>
          <a:xfrm xmlns:a="http://schemas.openxmlformats.org/drawingml/2006/main">
            <a:off x="1113998" y="1657350"/>
            <a:ext cx="2134454" cy="476250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6" name="mechanics-head">
            <a:extLst xmlns:a="http://schemas.openxmlformats.org/drawingml/2006/main">
              <a:ext uri="{FF2B5EF4-FFF2-40B4-BE49-F238E27FC236}">
                <a16:creationId xmlns:a16="http://schemas.microsoft.com/office/drawing/2014/main" id="{A56BDD20-6742-439A-AEE1-14E159BDA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1943100"/>
            <a:ext cx="619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2175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Grid Hack turns spelling into navigation.</a:t>
            </a:r>
          </a:p>
        </p:txBody>
      </p:sp>
      <p:sp>
        <p:nvSpPr>
          <p:cNvPr id="7" name="mechanics-body">
            <a:extLst xmlns:a="http://schemas.openxmlformats.org/drawingml/2006/main">
              <a:ext uri="{FF2B5EF4-FFF2-40B4-BE49-F238E27FC236}">
                <a16:creationId xmlns:a16="http://schemas.microsoft.com/office/drawing/2014/main" id="{D4873B39-A024-4438-9D38-ED5E6CE0A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819400"/>
            <a:ext cx="5905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1575" b="0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Learners trace the target-language word through a live letter grid while a countdown runs. The mechanic trains spelling, letter recognition, and recall without presenting another flashcard.</a:t>
            </a:r>
          </a:p>
        </p:txBody>
      </p:sp>
      <p:sp>
        <p:nvSpPr>
          <p:cNvPr id="8" name="mechanic-dot-0">
            <a:extLst xmlns:a="http://schemas.openxmlformats.org/drawingml/2006/main">
              <a:ext uri="{FF2B5EF4-FFF2-40B4-BE49-F238E27FC236}">
                <a16:creationId xmlns:a16="http://schemas.microsoft.com/office/drawing/2014/main" id="{DE469198-251E-4760-A2A7-871F6C178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514850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75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mechanic-0">
            <a:extLst xmlns:a="http://schemas.openxmlformats.org/drawingml/2006/main">
              <a:ext uri="{FF2B5EF4-FFF2-40B4-BE49-F238E27FC236}">
                <a16:creationId xmlns:a16="http://schemas.microsoft.com/office/drawing/2014/main" id="{CF695C0D-DDCB-4530-9503-705D4F82F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4391025"/>
            <a:ext cx="533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425" b="0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Sky Rescue · fast meaning recall</a:t>
            </a:r>
          </a:p>
        </p:txBody>
      </p:sp>
      <p:sp>
        <p:nvSpPr>
          <p:cNvPr id="10" name="mechanic-dot-1">
            <a:extLst xmlns:a="http://schemas.openxmlformats.org/drawingml/2006/main">
              <a:ext uri="{FF2B5EF4-FFF2-40B4-BE49-F238E27FC236}">
                <a16:creationId xmlns:a16="http://schemas.microsoft.com/office/drawing/2014/main" id="{18C0B4DC-37A9-432F-89EA-C37DEBD19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953000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5C4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mechanic-1">
            <a:extLst xmlns:a="http://schemas.openxmlformats.org/drawingml/2006/main">
              <a:ext uri="{FF2B5EF4-FFF2-40B4-BE49-F238E27FC236}">
                <a16:creationId xmlns:a16="http://schemas.microsoft.com/office/drawing/2014/main" id="{5474F64C-BF48-4A76-B755-9F063EB85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4829175"/>
            <a:ext cx="533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425" b="0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Kraken Escape · translation verification</a:t>
            </a:r>
          </a:p>
        </p:txBody>
      </p:sp>
      <p:sp>
        <p:nvSpPr>
          <p:cNvPr id="12" name="mechanic-dot-2">
            <a:extLst xmlns:a="http://schemas.openxmlformats.org/drawingml/2006/main">
              <a:ext uri="{FF2B5EF4-FFF2-40B4-BE49-F238E27FC236}">
                <a16:creationId xmlns:a16="http://schemas.microsoft.com/office/drawing/2014/main" id="{F39D4964-77AE-4CE3-8B70-1A674BCA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391150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75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mechanic-2">
            <a:extLst xmlns:a="http://schemas.openxmlformats.org/drawingml/2006/main">
              <a:ext uri="{FF2B5EF4-FFF2-40B4-BE49-F238E27FC236}">
                <a16:creationId xmlns:a16="http://schemas.microsoft.com/office/drawing/2014/main" id="{854A124E-BC0C-44FD-BC7F-5A609E9E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267325"/>
            <a:ext cx="533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425" b="0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The Vault · missing-letter completion</a:t>
            </a:r>
          </a:p>
        </p:txBody>
      </p:sp>
      <p:sp>
        <p:nvSpPr>
          <p:cNvPr id="14" name="mechanic-dot-3">
            <a:extLst xmlns:a="http://schemas.openxmlformats.org/drawingml/2006/main">
              <a:ext uri="{FF2B5EF4-FFF2-40B4-BE49-F238E27FC236}">
                <a16:creationId xmlns:a16="http://schemas.microsoft.com/office/drawing/2014/main" id="{08F57168-700D-4278-9B62-5D44227C4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829300"/>
            <a:ext cx="13335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5C4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mechanic-3">
            <a:extLst xmlns:a="http://schemas.openxmlformats.org/drawingml/2006/main">
              <a:ext uri="{FF2B5EF4-FFF2-40B4-BE49-F238E27FC236}">
                <a16:creationId xmlns:a16="http://schemas.microsoft.com/office/drawing/2014/main" id="{143DBC0D-924E-4E80-907C-139FD21B0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05475"/>
            <a:ext cx="533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42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Grid Hack · spelling and visual search</a:t>
            </a:r>
          </a:p>
        </p:txBody>
      </p:sp>
    </p:spTree>
    <p:extLst>
      <p:ext uri="{BB962C8B-B14F-4D97-AF65-F5344CB8AC3E}">
        <p14:creationId xmlns:p14="http://schemas.microsoft.com/office/powerpoint/2010/main" val="18600328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f2c42269944079"/>
          <a:stretch xmlns:a="http://schemas.openxmlformats.org/drawingml/2006/main"/>
        </p:blipFill>
        <p:spPr>
          <a:xfrm xmlns:a="http://schemas.openxmlformats.org/drawingml/2006/main">
            <a:off x="609600" y="228600"/>
            <a:ext cx="43815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kicker-10">
            <a:extLst xmlns:a="http://schemas.openxmlformats.org/drawingml/2006/main">
              <a:ext uri="{FF2B5EF4-FFF2-40B4-BE49-F238E27FC236}">
                <a16:creationId xmlns:a16="http://schemas.microsoft.com/office/drawing/2014/main" id="{A667B16E-D8A2-4103-8151-1AE9CA96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5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05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LEARNING BEYOND THE SESSION</a:t>
            </a:r>
          </a:p>
        </p:txBody>
      </p:sp>
      <p:sp>
        <p:nvSpPr>
          <p:cNvPr id="3" name="title-10">
            <a:extLst xmlns:a="http://schemas.openxmlformats.org/drawingml/2006/main">
              <a:ext uri="{FF2B5EF4-FFF2-40B4-BE49-F238E27FC236}">
                <a16:creationId xmlns:a16="http://schemas.microsoft.com/office/drawing/2014/main" id="{9D97533A-DD31-4647-A406-528245362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A home-screen widget keeps discovered words in view.</a:t>
            </a:r>
          </a:p>
        </p:txBody>
      </p:sp>
      <p:sp>
        <p:nvSpPr>
          <p:cNvPr id="4" name="page-10">
            <a:extLst xmlns:a="http://schemas.openxmlformats.org/drawingml/2006/main">
              <a:ext uri="{FF2B5EF4-FFF2-40B4-BE49-F238E27FC236}">
                <a16:creationId xmlns:a16="http://schemas.microsoft.com/office/drawing/2014/main" id="{67189D11-CB48-42BF-90DD-BD23A8261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900" b="1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10</a:t>
            </a:r>
          </a:p>
        </p:txBody>
      </p:sp>
      <p:sp>
        <p:nvSpPr>
          <p:cNvPr id="5" name="widget-head">
            <a:extLst xmlns:a="http://schemas.openxmlformats.org/drawingml/2006/main">
              <a:ext uri="{FF2B5EF4-FFF2-40B4-BE49-F238E27FC236}">
                <a16:creationId xmlns:a16="http://schemas.microsoft.com/office/drawing/2014/main" id="{8B53E579-4149-4B7D-B47D-58DCE1E3C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4286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2857"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21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Vocabulary returns naturally throughout the day.</a:t>
            </a:r>
          </a:p>
        </p:txBody>
      </p:sp>
      <p:sp>
        <p:nvSpPr>
          <p:cNvPr id="6" name="widget-body">
            <a:extLst xmlns:a="http://schemas.openxmlformats.org/drawingml/2006/main">
              <a:ext uri="{FF2B5EF4-FFF2-40B4-BE49-F238E27FC236}">
                <a16:creationId xmlns:a16="http://schemas.microsoft.com/office/drawing/2014/main" id="{F6E07E03-92E3-4CD3-B152-FC103D9C8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4286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1575" b="0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The Vocabloot widget surfaces a snapped word, its image, meaning, and progress directly on the home screen. A tap returns to the full word, pronunciation, examples, and clickable sentence vocabulary.</a:t>
            </a:r>
          </a:p>
        </p:txBody>
      </p:sp>
      <p:sp>
        <p:nvSpPr>
          <p:cNvPr id="7" name="widget-callout-hard-shadow">
            <a:extLst xmlns:a="http://schemas.openxmlformats.org/drawingml/2006/main">
              <a:ext uri="{FF2B5EF4-FFF2-40B4-BE49-F238E27FC236}">
                <a16:creationId xmlns:a16="http://schemas.microsoft.com/office/drawing/2014/main" id="{A2F99266-064C-4398-8440-AAF74544F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62500"/>
            <a:ext cx="428625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A1512"/>
          </a:solidFill>
          <a:ln xmlns:a="http://schemas.openxmlformats.org/drawingml/2006/main" w="0">
            <a:solidFill>
              <a:srgbClr val="1A1512"/>
            </a:solidFill>
            <a:prstDash val="solid"/>
          </a:ln>
        </p:spPr>
      </p:sp>
      <p:sp>
        <p:nvSpPr>
          <p:cNvPr id="8" name="widget-callout">
            <a:extLst xmlns:a="http://schemas.openxmlformats.org/drawingml/2006/main">
              <a:ext uri="{FF2B5EF4-FFF2-40B4-BE49-F238E27FC236}">
                <a16:creationId xmlns:a16="http://schemas.microsoft.com/office/drawing/2014/main" id="{201A3275-3AD7-46D7-96AF-5F90EE636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05350"/>
            <a:ext cx="428625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6EDE7"/>
          </a:solidFill>
          <a:ln xmlns:a="http://schemas.openxmlformats.org/drawingml/2006/main" w="28575">
            <a:solidFill>
              <a:srgbClr val="1A1512"/>
            </a:solidFill>
            <a:prstDash val="solid"/>
          </a:ln>
        </p:spPr>
      </p:sp>
      <p:sp>
        <p:nvSpPr>
          <p:cNvPr id="9" name="widget-callout-copy">
            <a:extLst xmlns:a="http://schemas.openxmlformats.org/drawingml/2006/main">
              <a:ext uri="{FF2B5EF4-FFF2-40B4-BE49-F238E27FC236}">
                <a16:creationId xmlns:a16="http://schemas.microsoft.com/office/drawing/2014/main" id="{77C7AADD-452E-48F2-9133-460FD41A5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57750"/>
            <a:ext cx="38290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57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Personal words stay visible without streaks or reminders.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f5c48ff7f946c1"/>
          <a:stretch xmlns:a="http://schemas.openxmlformats.org/drawingml/2006/main"/>
        </p:blipFill>
        <p:spPr>
          <a:xfrm xmlns:a="http://schemas.openxmlformats.org/drawingml/2006/main">
            <a:off x="5752673" y="1657350"/>
            <a:ext cx="2134454" cy="4762500"/>
          </a:xfrm>
          <a:prstGeom xmlns:a="http://schemas.openxmlformats.org/drawingml/2006/main" prst="roundRect">
            <a:avLst>
              <a:gd name="adj" fmla="val 4839"/>
            </a:avLst>
          </a:prstGeom>
        </p:spPr>
      </p:pic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8e5502ef3b4143"/>
          <a:stretch xmlns:a="http://schemas.openxmlformats.org/drawingml/2006/main"/>
        </p:blipFill>
        <p:spPr>
          <a:xfrm xmlns:a="http://schemas.openxmlformats.org/drawingml/2006/main">
            <a:off x="8419673" y="1657350"/>
            <a:ext cx="2134454" cy="4762500"/>
          </a:xfrm>
          <a:prstGeom xmlns:a="http://schemas.openxmlformats.org/drawingml/2006/main" prst="roundRect">
            <a:avLst>
              <a:gd name="adj" fmla="val 4839"/>
            </a:avLst>
          </a:prstGeom>
        </p:spPr>
      </p:pic>
    </p:spTree>
    <p:extLst>
      <p:ext uri="{BB962C8B-B14F-4D97-AF65-F5344CB8AC3E}">
        <p14:creationId xmlns:p14="http://schemas.microsoft.com/office/powerpoint/2010/main" val="15472280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ED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81fea93d734d8d"/>
          <a:stretch xmlns:a="http://schemas.openxmlformats.org/drawingml/2006/main"/>
        </p:blipFill>
        <p:spPr>
          <a:xfrm xmlns:a="http://schemas.openxmlformats.org/drawingml/2006/main">
            <a:off x="609600" y="228600"/>
            <a:ext cx="43815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kicker-11">
            <a:extLst xmlns:a="http://schemas.openxmlformats.org/drawingml/2006/main">
              <a:ext uri="{FF2B5EF4-FFF2-40B4-BE49-F238E27FC236}">
                <a16:creationId xmlns:a16="http://schemas.microsoft.com/office/drawing/2014/main" id="{649C9DBA-BEEA-4CF4-A4AB-03674B6ED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5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05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VOICE LAYER AND CONTENT</a:t>
            </a:r>
          </a:p>
        </p:txBody>
      </p:sp>
      <p:sp>
        <p:nvSpPr>
          <p:cNvPr id="3" name="title-11">
            <a:extLst xmlns:a="http://schemas.openxmlformats.org/drawingml/2006/main">
              <a:ext uri="{FF2B5EF4-FFF2-40B4-BE49-F238E27FC236}">
                <a16:creationId xmlns:a16="http://schemas.microsoft.com/office/drawing/2014/main" id="{C7FA16A7-2ABC-4D11-ABFF-0CB01DF4D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Voice makes each interaction sound alive.</a:t>
            </a:r>
          </a:p>
        </p:txBody>
      </p:sp>
      <p:sp>
        <p:nvSpPr>
          <p:cNvPr id="4" name="page-11">
            <a:extLst xmlns:a="http://schemas.openxmlformats.org/drawingml/2006/main">
              <a:ext uri="{FF2B5EF4-FFF2-40B4-BE49-F238E27FC236}">
                <a16:creationId xmlns:a16="http://schemas.microsoft.com/office/drawing/2014/main" id="{A27C96D8-2E04-43AF-B8B2-29244B46B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900" b="1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11</a:t>
            </a:r>
          </a:p>
        </p:txBody>
      </p:sp>
      <p:sp>
        <p:nvSpPr>
          <p:cNvPr id="5" name="voice-num-0">
            <a:extLst xmlns:a="http://schemas.openxmlformats.org/drawingml/2006/main">
              <a:ext uri="{FF2B5EF4-FFF2-40B4-BE49-F238E27FC236}">
                <a16:creationId xmlns:a16="http://schemas.microsoft.com/office/drawing/2014/main" id="{0454A71D-B60F-4077-B7E8-96535DFE9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B7559"/>
                </a:solidFill>
                <a:latin typeface="Lilita One"/>
                <a:ea typeface="Lilita One"/>
                <a:cs typeface="Lilita One"/>
              </a:defRPr>
            </a:pPr>
            <a:r>
              <a:rPr sz="2100" b="0">
                <a:solidFill>
                  <a:srgbClr val="FB7559"/>
                </a:solidFill>
                <a:latin typeface="Lilita One"/>
                <a:ea typeface="Lilita One"/>
                <a:cs typeface="Lilita One"/>
              </a:rPr>
              <a:t>01</a:t>
            </a:r>
          </a:p>
        </p:txBody>
      </p:sp>
      <p:sp>
        <p:nvSpPr>
          <p:cNvPr id="6" name="voice-head-0">
            <a:extLst xmlns:a="http://schemas.openxmlformats.org/drawingml/2006/main">
              <a:ext uri="{FF2B5EF4-FFF2-40B4-BE49-F238E27FC236}">
                <a16:creationId xmlns:a16="http://schemas.microsoft.com/office/drawing/2014/main" id="{EA9A12DB-D74E-41AE-9373-549DA20A3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18097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42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WORD VOICE</a:t>
            </a:r>
          </a:p>
        </p:txBody>
      </p:sp>
      <p:sp>
        <p:nvSpPr>
          <p:cNvPr id="7" name="voice-body-0">
            <a:extLst xmlns:a="http://schemas.openxmlformats.org/drawingml/2006/main">
              <a:ext uri="{FF2B5EF4-FFF2-40B4-BE49-F238E27FC236}">
                <a16:creationId xmlns:a16="http://schemas.microsoft.com/office/drawing/2014/main" id="{753A83E5-74D7-470F-970A-D94DC125C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266950"/>
            <a:ext cx="4286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1425" b="0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Natural pronunciation for every snapped word.</a:t>
            </a:r>
          </a:p>
        </p:txBody>
      </p:sp>
      <p:sp>
        <p:nvSpPr>
          <p:cNvPr id="8" name="voice-rule-0">
            <a:extLst xmlns:a="http://schemas.openxmlformats.org/drawingml/2006/main">
              <a:ext uri="{FF2B5EF4-FFF2-40B4-BE49-F238E27FC236}">
                <a16:creationId xmlns:a16="http://schemas.microsoft.com/office/drawing/2014/main" id="{C2D48410-6870-42F9-877B-6A85286B7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48577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DB9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voice-num-1">
            <a:extLst xmlns:a="http://schemas.openxmlformats.org/drawingml/2006/main">
              <a:ext uri="{FF2B5EF4-FFF2-40B4-BE49-F238E27FC236}">
                <a16:creationId xmlns:a16="http://schemas.microsoft.com/office/drawing/2014/main" id="{DC83B5F9-A825-4DF6-9B18-9DACE99C2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8097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B7559"/>
                </a:solidFill>
                <a:latin typeface="Lilita One"/>
                <a:ea typeface="Lilita One"/>
                <a:cs typeface="Lilita One"/>
              </a:defRPr>
            </a:pPr>
            <a:r>
              <a:rPr sz="2100" b="0">
                <a:solidFill>
                  <a:srgbClr val="FB7559"/>
                </a:solidFill>
                <a:latin typeface="Lilita One"/>
                <a:ea typeface="Lilita One"/>
                <a:cs typeface="Lilita One"/>
              </a:rPr>
              <a:t>02</a:t>
            </a:r>
          </a:p>
        </p:txBody>
      </p:sp>
      <p:sp>
        <p:nvSpPr>
          <p:cNvPr id="10" name="voice-head-1">
            <a:extLst xmlns:a="http://schemas.openxmlformats.org/drawingml/2006/main">
              <a:ext uri="{FF2B5EF4-FFF2-40B4-BE49-F238E27FC236}">
                <a16:creationId xmlns:a16="http://schemas.microsoft.com/office/drawing/2014/main" id="{0EB7DAB6-7707-427E-9090-03FC60F87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18097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42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SENTENCE VOICE</a:t>
            </a:r>
          </a:p>
        </p:txBody>
      </p:sp>
      <p:sp>
        <p:nvSpPr>
          <p:cNvPr id="11" name="voice-body-1">
            <a:extLst xmlns:a="http://schemas.openxmlformats.org/drawingml/2006/main">
              <a:ext uri="{FF2B5EF4-FFF2-40B4-BE49-F238E27FC236}">
                <a16:creationId xmlns:a16="http://schemas.microsoft.com/office/drawing/2014/main" id="{6943CD8C-C150-4455-BC74-8647A66F0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266950"/>
            <a:ext cx="4286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1425" b="0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Expressive playback for contextual examples.</a:t>
            </a:r>
          </a:p>
        </p:txBody>
      </p:sp>
      <p:sp>
        <p:nvSpPr>
          <p:cNvPr id="12" name="voice-rule-1">
            <a:extLst xmlns:a="http://schemas.openxmlformats.org/drawingml/2006/main">
              <a:ext uri="{FF2B5EF4-FFF2-40B4-BE49-F238E27FC236}">
                <a16:creationId xmlns:a16="http://schemas.microsoft.com/office/drawing/2014/main" id="{FAB5B07A-0317-48EC-9EA3-58477A78C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181350"/>
            <a:ext cx="48577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5C4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voice-num-2">
            <a:extLst xmlns:a="http://schemas.openxmlformats.org/drawingml/2006/main">
              <a:ext uri="{FF2B5EF4-FFF2-40B4-BE49-F238E27FC236}">
                <a16:creationId xmlns:a16="http://schemas.microsoft.com/office/drawing/2014/main" id="{4EC51B18-3590-4CF5-9B11-C99CEE7EF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B7559"/>
                </a:solidFill>
                <a:latin typeface="Lilita One"/>
                <a:ea typeface="Lilita One"/>
                <a:cs typeface="Lilita One"/>
              </a:defRPr>
            </a:pPr>
            <a:r>
              <a:rPr sz="2100" b="0">
                <a:solidFill>
                  <a:srgbClr val="FB7559"/>
                </a:solidFill>
                <a:latin typeface="Lilita One"/>
                <a:ea typeface="Lilita One"/>
                <a:cs typeface="Lilita One"/>
              </a:rPr>
              <a:t>03</a:t>
            </a:r>
          </a:p>
        </p:txBody>
      </p:sp>
      <p:sp>
        <p:nvSpPr>
          <p:cNvPr id="14" name="voice-head-2">
            <a:extLst xmlns:a="http://schemas.openxmlformats.org/drawingml/2006/main">
              <a:ext uri="{FF2B5EF4-FFF2-40B4-BE49-F238E27FC236}">
                <a16:creationId xmlns:a16="http://schemas.microsoft.com/office/drawing/2014/main" id="{E92592E5-6908-453C-A786-2D8EBE84C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9052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42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CLICKABLE WORDS</a:t>
            </a:r>
          </a:p>
        </p:txBody>
      </p:sp>
      <p:sp>
        <p:nvSpPr>
          <p:cNvPr id="15" name="voice-body-2">
            <a:extLst xmlns:a="http://schemas.openxmlformats.org/drawingml/2006/main">
              <a:ext uri="{FF2B5EF4-FFF2-40B4-BE49-F238E27FC236}">
                <a16:creationId xmlns:a16="http://schemas.microsoft.com/office/drawing/2014/main" id="{41DC8B02-E394-4CC4-875A-1CB83261E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362450"/>
            <a:ext cx="4286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1425" b="0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Voice and meaning when a learner explores a sentence word by word.</a:t>
            </a:r>
          </a:p>
        </p:txBody>
      </p:sp>
      <p:sp>
        <p:nvSpPr>
          <p:cNvPr id="16" name="voice-rule-2">
            <a:extLst xmlns:a="http://schemas.openxmlformats.org/drawingml/2006/main">
              <a:ext uri="{FF2B5EF4-FFF2-40B4-BE49-F238E27FC236}">
                <a16:creationId xmlns:a16="http://schemas.microsoft.com/office/drawing/2014/main" id="{42F4D787-EC9A-4BF2-ABDD-CAD575DFE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76850"/>
            <a:ext cx="48577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DB9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voice-num-3">
            <a:extLst xmlns:a="http://schemas.openxmlformats.org/drawingml/2006/main">
              <a:ext uri="{FF2B5EF4-FFF2-40B4-BE49-F238E27FC236}">
                <a16:creationId xmlns:a16="http://schemas.microsoft.com/office/drawing/2014/main" id="{CC472A9B-0DE1-4D52-A95E-F181B465A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9052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B7559"/>
                </a:solidFill>
                <a:latin typeface="Lilita One"/>
                <a:ea typeface="Lilita One"/>
                <a:cs typeface="Lilita One"/>
              </a:defRPr>
            </a:pPr>
            <a:r>
              <a:rPr sz="2100" b="0">
                <a:solidFill>
                  <a:srgbClr val="FB7559"/>
                </a:solidFill>
                <a:latin typeface="Lilita One"/>
                <a:ea typeface="Lilita One"/>
                <a:cs typeface="Lilita One"/>
              </a:rPr>
              <a:t>04</a:t>
            </a:r>
          </a:p>
        </p:txBody>
      </p:sp>
      <p:sp>
        <p:nvSpPr>
          <p:cNvPr id="18" name="voice-head-3">
            <a:extLst xmlns:a="http://schemas.openxmlformats.org/drawingml/2006/main">
              <a:ext uri="{FF2B5EF4-FFF2-40B4-BE49-F238E27FC236}">
                <a16:creationId xmlns:a16="http://schemas.microsoft.com/office/drawing/2014/main" id="{496B543A-B3D8-4C7A-AAF5-9DF1F92BF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9052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42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NARRATED CONTENT</a:t>
            </a:r>
          </a:p>
        </p:txBody>
      </p:sp>
      <p:sp>
        <p:nvSpPr>
          <p:cNvPr id="19" name="voice-body-3">
            <a:extLst xmlns:a="http://schemas.openxmlformats.org/drawingml/2006/main">
              <a:ext uri="{FF2B5EF4-FFF2-40B4-BE49-F238E27FC236}">
                <a16:creationId xmlns:a16="http://schemas.microsoft.com/office/drawing/2014/main" id="{9BD910D9-98AB-4F66-A6BE-82D857F92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362450"/>
            <a:ext cx="4286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1425" b="0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Audio editions of vocabulary newsletters and short lessons that return learners to the app.</a:t>
            </a:r>
          </a:p>
        </p:txBody>
      </p:sp>
      <p:sp>
        <p:nvSpPr>
          <p:cNvPr id="20" name="voice-rule-3">
            <a:extLst xmlns:a="http://schemas.openxmlformats.org/drawingml/2006/main">
              <a:ext uri="{FF2B5EF4-FFF2-40B4-BE49-F238E27FC236}">
                <a16:creationId xmlns:a16="http://schemas.microsoft.com/office/drawing/2014/main" id="{10CD0A49-1DA7-4967-8879-CB6E294B8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276850"/>
            <a:ext cx="48577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5C4B0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84044595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5ed3db1f5e4390"/>
          <a:stretch xmlns:a="http://schemas.openxmlformats.org/drawingml/2006/main"/>
        </p:blipFill>
        <p:spPr>
          <a:xfrm xmlns:a="http://schemas.openxmlformats.org/drawingml/2006/main">
            <a:off x="609600" y="228600"/>
            <a:ext cx="43815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kicker-12">
            <a:extLst xmlns:a="http://schemas.openxmlformats.org/drawingml/2006/main">
              <a:ext uri="{FF2B5EF4-FFF2-40B4-BE49-F238E27FC236}">
                <a16:creationId xmlns:a16="http://schemas.microsoft.com/office/drawing/2014/main" id="{DD3EB6DD-7319-40F0-B89C-A615E136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5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05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PLANNED NEWSLETTER AND SOCIAL OUTREACH</a:t>
            </a:r>
          </a:p>
        </p:txBody>
      </p:sp>
      <p:sp>
        <p:nvSpPr>
          <p:cNvPr id="3" name="title-12">
            <a:extLst xmlns:a="http://schemas.openxmlformats.org/drawingml/2006/main">
              <a:ext uri="{FF2B5EF4-FFF2-40B4-BE49-F238E27FC236}">
                <a16:creationId xmlns:a16="http://schemas.microsoft.com/office/drawing/2014/main" id="{25ADA909-10BC-4C53-9C0E-9136BB6D1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6344"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A planned daily outreach format will extend learning beyond the app.</a:t>
            </a:r>
          </a:p>
        </p:txBody>
      </p:sp>
      <p:sp>
        <p:nvSpPr>
          <p:cNvPr id="4" name="page-12">
            <a:extLst xmlns:a="http://schemas.openxmlformats.org/drawingml/2006/main">
              <a:ext uri="{FF2B5EF4-FFF2-40B4-BE49-F238E27FC236}">
                <a16:creationId xmlns:a16="http://schemas.microsoft.com/office/drawing/2014/main" id="{0E18326A-6206-44BD-A1DF-D9C880C6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900" b="1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12</a:t>
            </a:r>
          </a:p>
        </p:txBody>
      </p:sp>
      <p:sp>
        <p:nvSpPr>
          <p:cNvPr id="5" name="campaign-title">
            <a:extLst xmlns:a="http://schemas.openxmlformats.org/drawingml/2006/main">
              <a:ext uri="{FF2B5EF4-FFF2-40B4-BE49-F238E27FC236}">
                <a16:creationId xmlns:a16="http://schemas.microsoft.com/office/drawing/2014/main" id="{004FEC4C-3500-4C5B-8D29-49EBF09CB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81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9247"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2325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Planned: Learn 1,000 &lt;language&gt; words in 90 days</a:t>
            </a:r>
          </a:p>
        </p:txBody>
      </p:sp>
      <p:sp>
        <p:nvSpPr>
          <p:cNvPr id="6" name="campaign-body">
            <a:extLst xmlns:a="http://schemas.openxmlformats.org/drawingml/2006/main">
              <a:ext uri="{FF2B5EF4-FFF2-40B4-BE49-F238E27FC236}">
                <a16:creationId xmlns:a16="http://schemas.microsoft.com/office/drawing/2014/main" id="{52D3BA34-390F-4E9D-807A-38FCE2E0A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5619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1425" b="0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Not launched yet. We plan two daily emails with six words each, plus daily short-form lessons on Instagram, YouTube, TikTok, Facebook and other relevant social platforms.</a:t>
            </a:r>
          </a:p>
        </p:txBody>
      </p:sp>
      <p:sp>
        <p:nvSpPr>
          <p:cNvPr id="7" name="campaign-metric-0">
            <a:extLst xmlns:a="http://schemas.openxmlformats.org/drawingml/2006/main">
              <a:ext uri="{FF2B5EF4-FFF2-40B4-BE49-F238E27FC236}">
                <a16:creationId xmlns:a16="http://schemas.microsoft.com/office/drawing/2014/main" id="{22561FF8-4C97-4DFB-9459-A14231879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1009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FB7559"/>
                </a:solidFill>
                <a:latin typeface="Lilita One"/>
                <a:ea typeface="Lilita One"/>
                <a:cs typeface="Lilita One"/>
              </a:defRPr>
            </a:pPr>
            <a:r>
              <a:rPr sz="2250" b="0">
                <a:solidFill>
                  <a:srgbClr val="FB7559"/>
                </a:solidFill>
                <a:latin typeface="Lilita One"/>
                <a:ea typeface="Lilita One"/>
                <a:cs typeface="Lilita One"/>
              </a:rPr>
              <a:t>2</a:t>
            </a:r>
          </a:p>
        </p:txBody>
      </p:sp>
      <p:sp>
        <p:nvSpPr>
          <p:cNvPr id="8" name="campaign-metric-label-0">
            <a:extLst xmlns:a="http://schemas.openxmlformats.org/drawingml/2006/main">
              <a:ext uri="{FF2B5EF4-FFF2-40B4-BE49-F238E27FC236}">
                <a16:creationId xmlns:a16="http://schemas.microsoft.com/office/drawing/2014/main" id="{62AA1629-20F7-43EA-A66D-A30654A84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038600"/>
            <a:ext cx="142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27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emails per day</a:t>
            </a:r>
          </a:p>
        </p:txBody>
      </p:sp>
      <p:sp>
        <p:nvSpPr>
          <p:cNvPr id="9" name="campaign-metric-1">
            <a:extLst xmlns:a="http://schemas.openxmlformats.org/drawingml/2006/main">
              <a:ext uri="{FF2B5EF4-FFF2-40B4-BE49-F238E27FC236}">
                <a16:creationId xmlns:a16="http://schemas.microsoft.com/office/drawing/2014/main" id="{E08DBDAF-3659-4498-B4F1-74E6B8B1E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000500"/>
            <a:ext cx="1009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FB7559"/>
                </a:solidFill>
                <a:latin typeface="Lilita One"/>
                <a:ea typeface="Lilita One"/>
                <a:cs typeface="Lilita One"/>
              </a:defRPr>
            </a:pPr>
            <a:r>
              <a:rPr sz="2250" b="0">
                <a:solidFill>
                  <a:srgbClr val="FB7559"/>
                </a:solidFill>
                <a:latin typeface="Lilita One"/>
                <a:ea typeface="Lilita One"/>
                <a:cs typeface="Lilita One"/>
              </a:rPr>
              <a:t>6</a:t>
            </a:r>
          </a:p>
        </p:txBody>
      </p:sp>
      <p:sp>
        <p:nvSpPr>
          <p:cNvPr id="10" name="campaign-metric-label-1">
            <a:extLst xmlns:a="http://schemas.openxmlformats.org/drawingml/2006/main">
              <a:ext uri="{FF2B5EF4-FFF2-40B4-BE49-F238E27FC236}">
                <a16:creationId xmlns:a16="http://schemas.microsoft.com/office/drawing/2014/main" id="{7FC452B8-A6D0-44CE-96E9-8EB650804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4038600"/>
            <a:ext cx="142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27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words per email</a:t>
            </a:r>
          </a:p>
        </p:txBody>
      </p:sp>
      <p:sp>
        <p:nvSpPr>
          <p:cNvPr id="11" name="campaign-metric-2">
            <a:extLst xmlns:a="http://schemas.openxmlformats.org/drawingml/2006/main">
              <a:ext uri="{FF2B5EF4-FFF2-40B4-BE49-F238E27FC236}">
                <a16:creationId xmlns:a16="http://schemas.microsoft.com/office/drawing/2014/main" id="{58D66454-FFC5-4A46-95F8-3C0ED57F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29200"/>
            <a:ext cx="1009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FB7559"/>
                </a:solidFill>
                <a:latin typeface="Lilita One"/>
                <a:ea typeface="Lilita One"/>
                <a:cs typeface="Lilita One"/>
              </a:defRPr>
            </a:pPr>
            <a:r>
              <a:rPr sz="2250" b="0">
                <a:solidFill>
                  <a:srgbClr val="FB7559"/>
                </a:solidFill>
                <a:latin typeface="Lilita One"/>
                <a:ea typeface="Lilita One"/>
                <a:cs typeface="Lilita One"/>
              </a:rPr>
              <a:t>1,000</a:t>
            </a:r>
          </a:p>
        </p:txBody>
      </p:sp>
      <p:sp>
        <p:nvSpPr>
          <p:cNvPr id="12" name="campaign-metric-label-2">
            <a:extLst xmlns:a="http://schemas.openxmlformats.org/drawingml/2006/main">
              <a:ext uri="{FF2B5EF4-FFF2-40B4-BE49-F238E27FC236}">
                <a16:creationId xmlns:a16="http://schemas.microsoft.com/office/drawing/2014/main" id="{C6E6D998-4BE8-4E79-9462-6915A0B2A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067300"/>
            <a:ext cx="142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27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unique words</a:t>
            </a:r>
          </a:p>
        </p:txBody>
      </p:sp>
      <p:sp>
        <p:nvSpPr>
          <p:cNvPr id="13" name="campaign-metric-3">
            <a:extLst xmlns:a="http://schemas.openxmlformats.org/drawingml/2006/main">
              <a:ext uri="{FF2B5EF4-FFF2-40B4-BE49-F238E27FC236}">
                <a16:creationId xmlns:a16="http://schemas.microsoft.com/office/drawing/2014/main" id="{85069055-AD79-4A61-9218-5A5E0F0A0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5029200"/>
            <a:ext cx="1009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FB7559"/>
                </a:solidFill>
                <a:latin typeface="Lilita One"/>
                <a:ea typeface="Lilita One"/>
                <a:cs typeface="Lilita One"/>
              </a:defRPr>
            </a:pPr>
            <a:r>
              <a:rPr sz="2250" b="0">
                <a:solidFill>
                  <a:srgbClr val="FB7559"/>
                </a:solidFill>
                <a:latin typeface="Lilita One"/>
                <a:ea typeface="Lilita One"/>
                <a:cs typeface="Lilita One"/>
              </a:rPr>
              <a:t>80</a:t>
            </a:r>
          </a:p>
        </p:txBody>
      </p:sp>
      <p:sp>
        <p:nvSpPr>
          <p:cNvPr id="14" name="campaign-metric-label-3">
            <a:extLst xmlns:a="http://schemas.openxmlformats.org/drawingml/2006/main">
              <a:ext uri="{FF2B5EF4-FFF2-40B4-BE49-F238E27FC236}">
                <a16:creationId xmlns:a16="http://schemas.microsoft.com/office/drawing/2014/main" id="{D62C2EF3-BC07-4409-BD85-45F2E8F56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067300"/>
            <a:ext cx="142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27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review slots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f64e552afa43e1"/>
          <a:stretch xmlns:a="http://schemas.openxmlformats.org/drawingml/2006/main"/>
        </p:blipFill>
        <p:spPr>
          <a:xfrm xmlns:a="http://schemas.openxmlformats.org/drawingml/2006/main">
            <a:off x="7495748" y="1657350"/>
            <a:ext cx="2134454" cy="4762500"/>
          </a:xfrm>
          <a:prstGeom xmlns:a="http://schemas.openxmlformats.org/drawingml/2006/main" prst="roundRect">
            <a:avLst>
              <a:gd name="adj" fmla="val 4138"/>
            </a:avLst>
          </a:prstGeom>
        </p:spPr>
      </p:pic>
      <p:sp>
        <p:nvSpPr>
          <p:cNvPr id="16" name="campaign-format">
            <a:extLst xmlns:a="http://schemas.openxmlformats.org/drawingml/2006/main">
              <a:ext uri="{FF2B5EF4-FFF2-40B4-BE49-F238E27FC236}">
                <a16:creationId xmlns:a16="http://schemas.microsoft.com/office/drawing/2014/main" id="{DA12A260-B168-4758-A54F-689BABBC4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381250"/>
            <a:ext cx="1809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20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IMAGE · TEXT · TTS · EXAMPLE SENTENCE</a:t>
            </a:r>
          </a:p>
          <a:p xmlns:a="http://schemas.openxmlformats.org/drawingml/2006/main">
            <a:pPr algn="ctr">
              <a:defRPr sz="120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20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SYNCHRONISED HIGHLIGHTING · VOICE</a:t>
            </a:r>
          </a:p>
        </p:txBody>
      </p:sp>
      <p:sp>
        <p:nvSpPr>
          <p:cNvPr id="17" name="campaign-total-hard-shadow">
            <a:extLst xmlns:a="http://schemas.openxmlformats.org/drawingml/2006/main">
              <a:ext uri="{FF2B5EF4-FFF2-40B4-BE49-F238E27FC236}">
                <a16:creationId xmlns:a16="http://schemas.microsoft.com/office/drawing/2014/main" id="{4F63900A-81A4-4FA8-A932-08C9B8F0B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4495800"/>
            <a:ext cx="1695450" cy="971550"/>
          </a:xfrm>
          <a:prstGeom xmlns:a="http://schemas.openxmlformats.org/drawingml/2006/main" prst="roundRect">
            <a:avLst>
              <a:gd name="adj" fmla="val 15686"/>
            </a:avLst>
          </a:prstGeom>
          <a:solidFill xmlns:a="http://schemas.openxmlformats.org/drawingml/2006/main">
            <a:srgbClr val="1A1512"/>
          </a:solidFill>
          <a:ln xmlns:a="http://schemas.openxmlformats.org/drawingml/2006/main" w="0">
            <a:solidFill>
              <a:srgbClr val="1A1512"/>
            </a:solidFill>
            <a:prstDash val="solid"/>
          </a:ln>
        </p:spPr>
      </p:sp>
      <p:sp>
        <p:nvSpPr>
          <p:cNvPr id="18" name="campaign-total">
            <a:extLst xmlns:a="http://schemas.openxmlformats.org/drawingml/2006/main">
              <a:ext uri="{FF2B5EF4-FFF2-40B4-BE49-F238E27FC236}">
                <a16:creationId xmlns:a16="http://schemas.microsoft.com/office/drawing/2014/main" id="{7DE7A16E-6F08-432C-A1DC-A5D76030D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4438650"/>
            <a:ext cx="1695450" cy="971550"/>
          </a:xfrm>
          <a:prstGeom xmlns:a="http://schemas.openxmlformats.org/drawingml/2006/main" prst="roundRect">
            <a:avLst>
              <a:gd name="adj" fmla="val 15686"/>
            </a:avLst>
          </a:prstGeom>
          <a:solidFill xmlns:a="http://schemas.openxmlformats.org/drawingml/2006/main">
            <a:srgbClr val="1A1512"/>
          </a:solidFill>
          <a:ln xmlns:a="http://schemas.openxmlformats.org/drawingml/2006/main" w="28575">
            <a:solidFill>
              <a:srgbClr val="1A1512"/>
            </a:solidFill>
            <a:prstDash val="solid"/>
          </a:ln>
        </p:spPr>
      </p:sp>
      <p:sp>
        <p:nvSpPr>
          <p:cNvPr id="19" name="campaign-total-copy">
            <a:extLst xmlns:a="http://schemas.openxmlformats.org/drawingml/2006/main">
              <a:ext uri="{FF2B5EF4-FFF2-40B4-BE49-F238E27FC236}">
                <a16:creationId xmlns:a16="http://schemas.microsoft.com/office/drawing/2014/main" id="{0AEF5931-31A9-4EAC-BED1-8C71EE9ED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4572000"/>
            <a:ext cx="13906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735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6EDE7"/>
                </a:solidFill>
                <a:latin typeface="Satoshi"/>
                <a:ea typeface="Satoshi"/>
                <a:cs typeface="Satoshi"/>
              </a:defRPr>
            </a:pPr>
            <a:r>
              <a:rPr sz="1575" b="1">
                <a:solidFill>
                  <a:srgbClr val="F6EDE7"/>
                </a:solidFill>
                <a:latin typeface="Satoshi"/>
                <a:ea typeface="Satoshi"/>
                <a:cs typeface="Satoshi"/>
              </a:rPr>
              <a:t>1,080 slots</a:t>
            </a:r>
          </a:p>
          <a:p xmlns:a="http://schemas.openxmlformats.org/drawingml/2006/main">
            <a:pPr algn="ctr">
              <a:defRPr sz="1575" b="1">
                <a:solidFill>
                  <a:srgbClr val="F6EDE7"/>
                </a:solidFill>
                <a:latin typeface="Satoshi"/>
                <a:ea typeface="Satoshi"/>
                <a:cs typeface="Satoshi"/>
              </a:defRPr>
            </a:pPr>
            <a:r>
              <a:rPr sz="1575" b="1">
                <a:solidFill>
                  <a:srgbClr val="F6EDE7"/>
                </a:solidFill>
                <a:latin typeface="Satoshi"/>
                <a:ea typeface="Satoshi"/>
                <a:cs typeface="Satoshi"/>
              </a:rPr>
              <a:t>1,000 unique</a:t>
            </a:r>
          </a:p>
        </p:txBody>
      </p:sp>
    </p:spTree>
    <p:extLst>
      <p:ext uri="{BB962C8B-B14F-4D97-AF65-F5344CB8AC3E}">
        <p14:creationId xmlns:p14="http://schemas.microsoft.com/office/powerpoint/2010/main" val="206229456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7f2d6fc2dc47d3"/>
          <a:stretch xmlns:a="http://schemas.openxmlformats.org/drawingml/2006/main"/>
        </p:blipFill>
        <p:spPr>
          <a:xfrm xmlns:a="http://schemas.openxmlformats.org/drawingml/2006/main">
            <a:off x="609600" y="228600"/>
            <a:ext cx="43815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kicker-13">
            <a:extLst xmlns:a="http://schemas.openxmlformats.org/drawingml/2006/main">
              <a:ext uri="{FF2B5EF4-FFF2-40B4-BE49-F238E27FC236}">
                <a16:creationId xmlns:a16="http://schemas.microsoft.com/office/drawing/2014/main" id="{91BC1F6E-2889-48E5-B3AE-EA4CDA47A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5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05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PRODUCT STATUS</a:t>
            </a:r>
          </a:p>
        </p:txBody>
      </p:sp>
      <p:sp>
        <p:nvSpPr>
          <p:cNvPr id="3" name="title-13">
            <a:extLst xmlns:a="http://schemas.openxmlformats.org/drawingml/2006/main">
              <a:ext uri="{FF2B5EF4-FFF2-40B4-BE49-F238E27FC236}">
                <a16:creationId xmlns:a16="http://schemas.microsoft.com/office/drawing/2014/main" id="{F304A19D-C4C3-48E4-AC5F-C19F17100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Live on mobile; ready to scale the voice experience.</a:t>
            </a:r>
          </a:p>
        </p:txBody>
      </p:sp>
      <p:sp>
        <p:nvSpPr>
          <p:cNvPr id="4" name="page-13">
            <a:extLst xmlns:a="http://schemas.openxmlformats.org/drawingml/2006/main">
              <a:ext uri="{FF2B5EF4-FFF2-40B4-BE49-F238E27FC236}">
                <a16:creationId xmlns:a16="http://schemas.microsoft.com/office/drawing/2014/main" id="{ECC57F2B-DC2A-42D6-846B-91DEF31E9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900" b="1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13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83cd5e1c9b492e"/>
          <a:stretch xmlns:a="http://schemas.openxmlformats.org/drawingml/2006/main"/>
        </p:blipFill>
        <p:spPr>
          <a:xfrm xmlns:a="http://schemas.openxmlformats.org/drawingml/2006/main">
            <a:off x="704850" y="1847850"/>
            <a:ext cx="1714500" cy="1714500"/>
          </a:xfrm>
          <a:prstGeom xmlns:a="http://schemas.openxmlformats.org/drawingml/2006/main" prst="roundRect">
            <a:avLst>
              <a:gd name="adj" fmla="val 6667"/>
            </a:avLst>
          </a:prstGeom>
        </p:spPr>
      </p:pic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3ae1e7c93f4db2"/>
          <a:stretch xmlns:a="http://schemas.openxmlformats.org/drawingml/2006/main"/>
        </p:blipFill>
        <p:spPr>
          <a:xfrm xmlns:a="http://schemas.openxmlformats.org/drawingml/2006/main">
            <a:off x="2819400" y="1847850"/>
            <a:ext cx="1714500" cy="1714500"/>
          </a:xfrm>
          <a:prstGeom xmlns:a="http://schemas.openxmlformats.org/drawingml/2006/main" prst="roundRect">
            <a:avLst>
              <a:gd name="adj" fmla="val 6667"/>
            </a:avLst>
          </a:prstGeom>
        </p:spPr>
      </p:pic>
      <p:sp>
        <p:nvSpPr>
          <p:cNvPr id="7" name="store-ios">
            <a:extLst xmlns:a="http://schemas.openxmlformats.org/drawingml/2006/main">
              <a:ext uri="{FF2B5EF4-FFF2-40B4-BE49-F238E27FC236}">
                <a16:creationId xmlns:a16="http://schemas.microsoft.com/office/drawing/2014/main" id="{929475E8-ABE9-464C-95A6-863A836D7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338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5833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20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APP STORE</a:t>
            </a:r>
          </a:p>
        </p:txBody>
      </p:sp>
      <p:sp>
        <p:nvSpPr>
          <p:cNvPr id="8" name="store-android">
            <a:extLst xmlns:a="http://schemas.openxmlformats.org/drawingml/2006/main">
              <a:ext uri="{FF2B5EF4-FFF2-40B4-BE49-F238E27FC236}">
                <a16:creationId xmlns:a16="http://schemas.microsoft.com/office/drawing/2014/main" id="{A36AE06B-C54C-4709-B03E-E1535F592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7338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5833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20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GOOGLE PLAY</a:t>
            </a:r>
          </a:p>
        </p:txBody>
      </p:sp>
      <p:sp>
        <p:nvSpPr>
          <p:cNvPr id="9" name="store-ios-link">
            <a:extLst xmlns:a="http://schemas.openxmlformats.org/drawingml/2006/main">
              <a:ext uri="{FF2B5EF4-FFF2-40B4-BE49-F238E27FC236}">
                <a16:creationId xmlns:a16="http://schemas.microsoft.com/office/drawing/2014/main" id="{B7201635-4693-4922-B03C-9EEDB4B76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57650"/>
            <a:ext cx="190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86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900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apps.apple.com/app/id6792888619</a:t>
            </a:r>
          </a:p>
        </p:txBody>
      </p:sp>
      <p:sp>
        <p:nvSpPr>
          <p:cNvPr id="10" name="store-android-link">
            <a:extLst xmlns:a="http://schemas.openxmlformats.org/drawingml/2006/main">
              <a:ext uri="{FF2B5EF4-FFF2-40B4-BE49-F238E27FC236}">
                <a16:creationId xmlns:a16="http://schemas.microsoft.com/office/drawing/2014/main" id="{D122BBCB-17C9-4C7C-8DFF-BD6F067EC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4038600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825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play.google.com/store/apps/details?id=com.tntstudios.snaplingo</a:t>
            </a:r>
          </a:p>
        </p:txBody>
      </p:sp>
      <p:sp>
        <p:nvSpPr>
          <p:cNvPr id="11" name="store-copy">
            <a:extLst xmlns:a="http://schemas.openxmlformats.org/drawingml/2006/main">
              <a:ext uri="{FF2B5EF4-FFF2-40B4-BE49-F238E27FC236}">
                <a16:creationId xmlns:a16="http://schemas.microsoft.com/office/drawing/2014/main" id="{A97BA751-6DCB-4BBA-A689-C46BA3103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4095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6465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650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Vocabloot is already live with a free experience and premium subscription path.</a:t>
            </a:r>
          </a:p>
        </p:txBody>
      </p:sp>
      <p:sp>
        <p:nvSpPr>
          <p:cNvPr id="12" name="road-label-0">
            <a:extLst xmlns:a="http://schemas.openxmlformats.org/drawingml/2006/main">
              <a:ext uri="{FF2B5EF4-FFF2-40B4-BE49-F238E27FC236}">
                <a16:creationId xmlns:a16="http://schemas.microsoft.com/office/drawing/2014/main" id="{357F4D74-3281-427D-A40C-1360A7213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828800"/>
            <a:ext cx="819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20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NOW</a:t>
            </a:r>
          </a:p>
        </p:txBody>
      </p:sp>
      <p:sp>
        <p:nvSpPr>
          <p:cNvPr id="13" name="road-copy-0">
            <a:extLst xmlns:a="http://schemas.openxmlformats.org/drawingml/2006/main">
              <a:ext uri="{FF2B5EF4-FFF2-40B4-BE49-F238E27FC236}">
                <a16:creationId xmlns:a16="http://schemas.microsoft.com/office/drawing/2014/main" id="{DF5F8D62-3390-4229-8105-7BCA02AAC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7716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650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Live camera, wordbook, games, widgets</a:t>
            </a:r>
          </a:p>
        </p:txBody>
      </p:sp>
      <p:sp>
        <p:nvSpPr>
          <p:cNvPr id="14" name="road-rule-0">
            <a:extLst xmlns:a="http://schemas.openxmlformats.org/drawingml/2006/main">
              <a:ext uri="{FF2B5EF4-FFF2-40B4-BE49-F238E27FC236}">
                <a16:creationId xmlns:a16="http://schemas.microsoft.com/office/drawing/2014/main" id="{A7EBD011-8B60-4080-BBA9-4415AA5A0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514600"/>
            <a:ext cx="5810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DBB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road-label-1">
            <a:extLst xmlns:a="http://schemas.openxmlformats.org/drawingml/2006/main">
              <a:ext uri="{FF2B5EF4-FFF2-40B4-BE49-F238E27FC236}">
                <a16:creationId xmlns:a16="http://schemas.microsoft.com/office/drawing/2014/main" id="{4E236D70-FCB8-49F6-9DF7-FDDF34511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086100"/>
            <a:ext cx="819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20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NEXT</a:t>
            </a:r>
          </a:p>
        </p:txBody>
      </p:sp>
      <p:sp>
        <p:nvSpPr>
          <p:cNvPr id="16" name="road-copy-1">
            <a:extLst xmlns:a="http://schemas.openxmlformats.org/drawingml/2006/main">
              <a:ext uri="{FF2B5EF4-FFF2-40B4-BE49-F238E27FC236}">
                <a16:creationId xmlns:a16="http://schemas.microsoft.com/office/drawing/2014/main" id="{7A9A4D3E-6293-444F-B6B2-006F971D6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289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650" b="0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Natural voice across words and sentences</a:t>
            </a:r>
          </a:p>
        </p:txBody>
      </p:sp>
      <p:sp>
        <p:nvSpPr>
          <p:cNvPr id="17" name="road-rule-1">
            <a:extLst xmlns:a="http://schemas.openxmlformats.org/drawingml/2006/main">
              <a:ext uri="{FF2B5EF4-FFF2-40B4-BE49-F238E27FC236}">
                <a16:creationId xmlns:a16="http://schemas.microsoft.com/office/drawing/2014/main" id="{9EE9375F-B91B-4E37-A72A-56CD9D903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771900"/>
            <a:ext cx="5810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DBB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road-label-2">
            <a:extLst xmlns:a="http://schemas.openxmlformats.org/drawingml/2006/main">
              <a:ext uri="{FF2B5EF4-FFF2-40B4-BE49-F238E27FC236}">
                <a16:creationId xmlns:a16="http://schemas.microsoft.com/office/drawing/2014/main" id="{F51CCD05-B12E-4FE4-9D86-D55B69BF6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43400"/>
            <a:ext cx="819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20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THEN</a:t>
            </a:r>
          </a:p>
        </p:txBody>
      </p:sp>
      <p:sp>
        <p:nvSpPr>
          <p:cNvPr id="19" name="road-copy-2">
            <a:extLst xmlns:a="http://schemas.openxmlformats.org/drawingml/2006/main">
              <a:ext uri="{FF2B5EF4-FFF2-40B4-BE49-F238E27FC236}">
                <a16:creationId xmlns:a16="http://schemas.microsoft.com/office/drawing/2014/main" id="{E600CB2B-1839-48EB-85FC-C5565F3CC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862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650" b="0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Speaking practice and multiplayer Word Hunt</a:t>
            </a:r>
          </a:p>
        </p:txBody>
      </p:sp>
      <p:sp>
        <p:nvSpPr>
          <p:cNvPr id="20" name="road-rule-2">
            <a:extLst xmlns:a="http://schemas.openxmlformats.org/drawingml/2006/main">
              <a:ext uri="{FF2B5EF4-FFF2-40B4-BE49-F238E27FC236}">
                <a16:creationId xmlns:a16="http://schemas.microsoft.com/office/drawing/2014/main" id="{1FD8CA33-30BC-4C96-B485-BA02370FC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029200"/>
            <a:ext cx="58102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DBB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road-audience-hard-shadow">
            <a:extLst xmlns:a="http://schemas.openxmlformats.org/drawingml/2006/main">
              <a:ext uri="{FF2B5EF4-FFF2-40B4-BE49-F238E27FC236}">
                <a16:creationId xmlns:a16="http://schemas.microsoft.com/office/drawing/2014/main" id="{0EC5E063-68F6-41D1-93BA-252D83225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5734050"/>
            <a:ext cx="58102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1A1512"/>
          </a:solidFill>
          <a:ln xmlns:a="http://schemas.openxmlformats.org/drawingml/2006/main" w="0">
            <a:solidFill>
              <a:srgbClr val="1A1512"/>
            </a:solidFill>
            <a:prstDash val="solid"/>
          </a:ln>
        </p:spPr>
      </p:sp>
      <p:sp>
        <p:nvSpPr>
          <p:cNvPr id="22" name="road-audience">
            <a:extLst xmlns:a="http://schemas.openxmlformats.org/drawingml/2006/main">
              <a:ext uri="{FF2B5EF4-FFF2-40B4-BE49-F238E27FC236}">
                <a16:creationId xmlns:a16="http://schemas.microsoft.com/office/drawing/2014/main" id="{5B08952F-6EFF-437B-94B0-9EAB7FF07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58102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1A1512"/>
          </a:solidFill>
          <a:ln xmlns:a="http://schemas.openxmlformats.org/drawingml/2006/main" w="28575">
            <a:solidFill>
              <a:srgbClr val="1A1512"/>
            </a:solidFill>
            <a:prstDash val="solid"/>
          </a:ln>
        </p:spPr>
      </p:sp>
      <p:sp>
        <p:nvSpPr>
          <p:cNvPr id="23" name="road-audience-copy">
            <a:extLst xmlns:a="http://schemas.openxmlformats.org/drawingml/2006/main">
              <a:ext uri="{FF2B5EF4-FFF2-40B4-BE49-F238E27FC236}">
                <a16:creationId xmlns:a16="http://schemas.microsoft.com/office/drawing/2014/main" id="{965FBAD7-08F6-4DAB-A080-93D91248F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734050"/>
            <a:ext cx="542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6EDE7"/>
                </a:solidFill>
                <a:latin typeface="Satoshi"/>
                <a:ea typeface="Satoshi"/>
                <a:cs typeface="Satoshi"/>
              </a:defRPr>
            </a:pPr>
            <a:r>
              <a:rPr sz="1125" b="1">
                <a:solidFill>
                  <a:srgbClr val="F6EDE7"/>
                </a:solidFill>
                <a:latin typeface="Satoshi"/>
                <a:ea typeface="Satoshi"/>
                <a:cs typeface="Satoshi"/>
              </a:rPr>
              <a:t>AVAILABLE NOW: Learning notifications · images shared from other apps</a:t>
            </a:r>
          </a:p>
          <a:p xmlns:a="http://schemas.openxmlformats.org/drawingml/2006/main">
            <a:pPr algn="ctr">
              <a:defRPr sz="1125" b="1">
                <a:solidFill>
                  <a:srgbClr val="F6EDE7"/>
                </a:solidFill>
                <a:latin typeface="Satoshi"/>
                <a:ea typeface="Satoshi"/>
                <a:cs typeface="Satoshi"/>
              </a:defRPr>
            </a:pPr>
            <a:r>
              <a:rPr sz="1125" b="1">
                <a:solidFill>
                  <a:srgbClr val="F6EDE7"/>
                </a:solidFill>
                <a:latin typeface="Satoshi"/>
                <a:ea typeface="Satoshi"/>
                <a:cs typeface="Satoshi"/>
              </a:rPr>
              <a:t>Photo-library imports · vocabulary deck import and export</a:t>
            </a:r>
          </a:p>
        </p:txBody>
      </p:sp>
    </p:spTree>
    <p:extLst>
      <p:ext uri="{BB962C8B-B14F-4D97-AF65-F5344CB8AC3E}">
        <p14:creationId xmlns:p14="http://schemas.microsoft.com/office/powerpoint/2010/main" val="30358418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b25d7ae2824135"/>
          <a:stretch xmlns:a="http://schemas.openxmlformats.org/drawingml/2006/main"/>
        </p:blipFill>
        <p:spPr>
          <a:xfrm xmlns:a="http://schemas.openxmlformats.org/drawingml/2006/main">
            <a:off x="609600" y="228600"/>
            <a:ext cx="438150" cy="438150"/>
          </a:xfrm>
          <a:prstGeom xmlns:a="http://schemas.openxmlformats.org/drawingml/2006/main" prst="rect">
            <a:avLst/>
          </a:prstGeom>
        </p:spPr>
      </p:pic>
      <p:sp>
        <p:nvSpPr>
          <p:cNvPr id="2" name="kicker-14">
            <a:extLst xmlns:a="http://schemas.openxmlformats.org/drawingml/2006/main">
              <a:ext uri="{FF2B5EF4-FFF2-40B4-BE49-F238E27FC236}">
                <a16:creationId xmlns:a16="http://schemas.microsoft.com/office/drawing/2014/main" id="{85B4EE7B-DCE1-4173-B541-1E3E7E8A2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5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050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TEAM AND PRODUCT DIRECTION</a:t>
            </a:r>
          </a:p>
        </p:txBody>
      </p:sp>
      <p:sp>
        <p:nvSpPr>
          <p:cNvPr id="3" name="title-14">
            <a:extLst xmlns:a="http://schemas.openxmlformats.org/drawingml/2006/main">
              <a:ext uri="{FF2B5EF4-FFF2-40B4-BE49-F238E27FC236}">
                <a16:creationId xmlns:a16="http://schemas.microsoft.com/office/drawing/2014/main" id="{E6931A35-6D5E-458B-A92C-5E73336E3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30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A lean team ready to make vocabulary audible.</a:t>
            </a:r>
          </a:p>
        </p:txBody>
      </p:sp>
      <p:sp>
        <p:nvSpPr>
          <p:cNvPr id="4" name="page-14">
            <a:extLst xmlns:a="http://schemas.openxmlformats.org/drawingml/2006/main">
              <a:ext uri="{FF2B5EF4-FFF2-40B4-BE49-F238E27FC236}">
                <a16:creationId xmlns:a16="http://schemas.microsoft.com/office/drawing/2014/main" id="{AED9B09D-518A-4059-A390-A2FAA33A5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246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900" b="1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14</a:t>
            </a:r>
          </a:p>
        </p:txBody>
      </p:sp>
      <p:sp>
        <p:nvSpPr>
          <p:cNvPr id="5" name="team-left-hard-shadow">
            <a:extLst xmlns:a="http://schemas.openxmlformats.org/drawingml/2006/main">
              <a:ext uri="{FF2B5EF4-FFF2-40B4-BE49-F238E27FC236}">
                <a16:creationId xmlns:a16="http://schemas.microsoft.com/office/drawing/2014/main" id="{9B48F25A-CC08-43B8-95EA-AE7B9384F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90700"/>
            <a:ext cx="5143500" cy="3714750"/>
          </a:xfrm>
          <a:prstGeom xmlns:a="http://schemas.openxmlformats.org/drawingml/2006/main" prst="roundRect">
            <a:avLst>
              <a:gd name="adj" fmla="val 4103"/>
            </a:avLst>
          </a:prstGeom>
          <a:solidFill xmlns:a="http://schemas.openxmlformats.org/drawingml/2006/main">
            <a:srgbClr val="1A1512"/>
          </a:solidFill>
          <a:ln xmlns:a="http://schemas.openxmlformats.org/drawingml/2006/main" w="0">
            <a:solidFill>
              <a:srgbClr val="1A1512"/>
            </a:solidFill>
            <a:prstDash val="solid"/>
          </a:ln>
        </p:spPr>
      </p:sp>
      <p:sp>
        <p:nvSpPr>
          <p:cNvPr id="6" name="team-left">
            <a:extLst xmlns:a="http://schemas.openxmlformats.org/drawingml/2006/main">
              <a:ext uri="{FF2B5EF4-FFF2-40B4-BE49-F238E27FC236}">
                <a16:creationId xmlns:a16="http://schemas.microsoft.com/office/drawing/2014/main" id="{98C9FEAA-44CC-48AF-B66D-DBB3F7A6F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5143500" cy="3714750"/>
          </a:xfrm>
          <a:prstGeom xmlns:a="http://schemas.openxmlformats.org/drawingml/2006/main" prst="roundRect">
            <a:avLst>
              <a:gd name="adj" fmla="val 4103"/>
            </a:avLst>
          </a:prstGeom>
          <a:solidFill xmlns:a="http://schemas.openxmlformats.org/drawingml/2006/main">
            <a:srgbClr val="F6EDE7"/>
          </a:solidFill>
          <a:ln xmlns:a="http://schemas.openxmlformats.org/drawingml/2006/main" w="28575">
            <a:solidFill>
              <a:srgbClr val="1A1512"/>
            </a:solidFill>
            <a:prstDash val="solid"/>
          </a:ln>
        </p:spPr>
      </p:sp>
      <p:sp>
        <p:nvSpPr>
          <p:cNvPr id="7" name="team-founder-label">
            <a:extLst xmlns:a="http://schemas.openxmlformats.org/drawingml/2006/main">
              <a:ext uri="{FF2B5EF4-FFF2-40B4-BE49-F238E27FC236}">
                <a16:creationId xmlns:a16="http://schemas.microsoft.com/office/drawing/2014/main" id="{ACA43BDA-9B07-4E84-BB6E-FB664E31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0193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B7559"/>
                </a:solidFill>
                <a:latin typeface="Satoshi"/>
                <a:ea typeface="Satoshi"/>
                <a:cs typeface="Satoshi"/>
              </a:defRPr>
            </a:pPr>
            <a:r>
              <a:rPr sz="1125" b="1">
                <a:solidFill>
                  <a:srgbClr val="FB7559"/>
                </a:solidFill>
                <a:latin typeface="Satoshi"/>
                <a:ea typeface="Satoshi"/>
                <a:cs typeface="Satoshi"/>
              </a:rPr>
              <a:t>THREE-PERSON TEAM</a:t>
            </a:r>
          </a:p>
        </p:txBody>
      </p:sp>
      <p:sp>
        <p:nvSpPr>
          <p:cNvPr id="8" name="team-founder">
            <a:extLst xmlns:a="http://schemas.openxmlformats.org/drawingml/2006/main">
              <a:ext uri="{FF2B5EF4-FFF2-40B4-BE49-F238E27FC236}">
                <a16:creationId xmlns:a16="http://schemas.microsoft.com/office/drawing/2014/main" id="{7E54469C-C4A2-4FBC-B374-F921B1C2C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4095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21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Product and technology</a:t>
            </a:r>
          </a:p>
        </p:txBody>
      </p:sp>
      <p:sp>
        <p:nvSpPr>
          <p:cNvPr id="9" name="team-collab">
            <a:extLst xmlns:a="http://schemas.openxmlformats.org/drawingml/2006/main">
              <a:ext uri="{FF2B5EF4-FFF2-40B4-BE49-F238E27FC236}">
                <a16:creationId xmlns:a16="http://schemas.microsoft.com/office/drawing/2014/main" id="{F83670D6-6A09-49A6-A834-EDC030EE6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38550"/>
            <a:ext cx="4095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210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Marketing and design</a:t>
            </a:r>
          </a:p>
        </p:txBody>
      </p:sp>
      <p:sp>
        <p:nvSpPr>
          <p:cNvPr id="10" name="team-lean">
            <a:extLst xmlns:a="http://schemas.openxmlformats.org/drawingml/2006/main">
              <a:ext uri="{FF2B5EF4-FFF2-40B4-BE49-F238E27FC236}">
                <a16:creationId xmlns:a16="http://schemas.microsoft.com/office/drawing/2014/main" id="{A1F3A127-2BA6-4A7D-A348-8C13C7EFA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8630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2508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5A54"/>
                </a:solidFill>
                <a:latin typeface="Satoshi"/>
                <a:ea typeface="Satoshi"/>
                <a:cs typeface="Satoshi"/>
              </a:defRPr>
            </a:pPr>
            <a:r>
              <a:rPr sz="1350" b="0">
                <a:solidFill>
                  <a:srgbClr val="665A54"/>
                </a:solidFill>
                <a:latin typeface="Satoshi"/>
                <a:ea typeface="Satoshi"/>
                <a:cs typeface="Satoshi"/>
              </a:rPr>
              <a:t>Clear ownership across building and growing Vocabloot.</a:t>
            </a:r>
          </a:p>
        </p:txBody>
      </p:sp>
      <p:sp>
        <p:nvSpPr>
          <p:cNvPr id="11" name="ask-title">
            <a:extLst xmlns:a="http://schemas.openxmlformats.org/drawingml/2006/main">
              <a:ext uri="{FF2B5EF4-FFF2-40B4-BE49-F238E27FC236}">
                <a16:creationId xmlns:a16="http://schemas.microsoft.com/office/drawing/2014/main" id="{F18CAB26-44DA-4D5B-B00C-762C1FD0D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09750"/>
            <a:ext cx="4762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1A1512"/>
                </a:solidFill>
                <a:latin typeface="Lilita One"/>
                <a:ea typeface="Lilita One"/>
                <a:cs typeface="Lilita One"/>
              </a:defRPr>
            </a:pPr>
            <a:r>
              <a:rPr sz="2250" b="0">
                <a:solidFill>
                  <a:srgbClr val="1A1512"/>
                </a:solidFill>
                <a:latin typeface="Lilita One"/>
                <a:ea typeface="Lilita One"/>
                <a:cs typeface="Lilita One"/>
              </a:rPr>
              <a:t>Next, Vocabloot will…</a:t>
            </a:r>
          </a:p>
        </p:txBody>
      </p:sp>
      <p:sp>
        <p:nvSpPr>
          <p:cNvPr id="12" name="ask-dot-0">
            <a:extLst xmlns:a="http://schemas.openxmlformats.org/drawingml/2006/main">
              <a:ext uri="{FF2B5EF4-FFF2-40B4-BE49-F238E27FC236}">
                <a16:creationId xmlns:a16="http://schemas.microsoft.com/office/drawing/2014/main" id="{371417DD-DD41-4AE0-ADFA-6BBFCF2E0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72415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75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ask-0">
            <a:extLst xmlns:a="http://schemas.openxmlformats.org/drawingml/2006/main">
              <a:ext uri="{FF2B5EF4-FFF2-40B4-BE49-F238E27FC236}">
                <a16:creationId xmlns:a16="http://schemas.microsoft.com/office/drawing/2014/main" id="{A0E2A50D-3AB1-48E5-A016-51D387281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59080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91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500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Expand natural audio across the personal wordbook</a:t>
            </a:r>
          </a:p>
        </p:txBody>
      </p:sp>
      <p:sp>
        <p:nvSpPr>
          <p:cNvPr id="14" name="ask-dot-1">
            <a:extLst xmlns:a="http://schemas.openxmlformats.org/drawingml/2006/main">
              <a:ext uri="{FF2B5EF4-FFF2-40B4-BE49-F238E27FC236}">
                <a16:creationId xmlns:a16="http://schemas.microsoft.com/office/drawing/2014/main" id="{9885CDDF-B955-49AE-BFA4-09E695D44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37185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5C4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ask-1">
            <a:extLst xmlns:a="http://schemas.openxmlformats.org/drawingml/2006/main">
              <a:ext uri="{FF2B5EF4-FFF2-40B4-BE49-F238E27FC236}">
                <a16:creationId xmlns:a16="http://schemas.microsoft.com/office/drawing/2014/main" id="{7543E109-3740-414C-A4EE-459C560A7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23850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500" b="0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Test listening-led vocabulary experiences</a:t>
            </a:r>
          </a:p>
        </p:txBody>
      </p:sp>
      <p:sp>
        <p:nvSpPr>
          <p:cNvPr id="16" name="ask-dot-2">
            <a:extLst xmlns:a="http://schemas.openxmlformats.org/drawingml/2006/main">
              <a:ext uri="{FF2B5EF4-FFF2-40B4-BE49-F238E27FC236}">
                <a16:creationId xmlns:a16="http://schemas.microsoft.com/office/drawing/2014/main" id="{EE7C5ED6-97B0-43EB-A956-9A5DA5166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01955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755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ask-2">
            <a:extLst xmlns:a="http://schemas.openxmlformats.org/drawingml/2006/main">
              <a:ext uri="{FF2B5EF4-FFF2-40B4-BE49-F238E27FC236}">
                <a16:creationId xmlns:a16="http://schemas.microsoft.com/office/drawing/2014/main" id="{B3C1F35C-AF7F-420A-A612-13FBFF51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88620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500" b="0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Scale narrated newsletters and lessons</a:t>
            </a:r>
          </a:p>
        </p:txBody>
      </p:sp>
      <p:sp>
        <p:nvSpPr>
          <p:cNvPr id="18" name="ask-dot-3">
            <a:extLst xmlns:a="http://schemas.openxmlformats.org/drawingml/2006/main">
              <a:ext uri="{FF2B5EF4-FFF2-40B4-BE49-F238E27FC236}">
                <a16:creationId xmlns:a16="http://schemas.microsoft.com/office/drawing/2014/main" id="{A6553AEB-5F58-4F9C-A9C1-41ECA331F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66725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5C4B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ask-3">
            <a:extLst xmlns:a="http://schemas.openxmlformats.org/drawingml/2006/main">
              <a:ext uri="{FF2B5EF4-FFF2-40B4-BE49-F238E27FC236}">
                <a16:creationId xmlns:a16="http://schemas.microsoft.com/office/drawing/2014/main" id="{092B83B8-7EF8-4AD8-9E8D-61A975C33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53390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500" b="0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Build toward speaking and pronunciation practice</a:t>
            </a:r>
          </a:p>
        </p:txBody>
      </p:sp>
      <p:sp>
        <p:nvSpPr>
          <p:cNvPr id="20" name="closing-hard-shadow">
            <a:extLst xmlns:a="http://schemas.openxmlformats.org/drawingml/2006/main">
              <a:ext uri="{FF2B5EF4-FFF2-40B4-BE49-F238E27FC236}">
                <a16:creationId xmlns:a16="http://schemas.microsoft.com/office/drawing/2014/main" id="{B0216B35-84F8-4AD3-85C7-7D4DAD129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581650"/>
            <a:ext cx="47625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A1512"/>
          </a:solidFill>
          <a:ln xmlns:a="http://schemas.openxmlformats.org/drawingml/2006/main" w="0">
            <a:solidFill>
              <a:srgbClr val="1A1512"/>
            </a:solidFill>
            <a:prstDash val="solid"/>
          </a:ln>
        </p:spPr>
      </p:sp>
      <p:sp>
        <p:nvSpPr>
          <p:cNvPr id="21" name="closing">
            <a:extLst xmlns:a="http://schemas.openxmlformats.org/drawingml/2006/main">
              <a:ext uri="{FF2B5EF4-FFF2-40B4-BE49-F238E27FC236}">
                <a16:creationId xmlns:a16="http://schemas.microsoft.com/office/drawing/2014/main" id="{4AC9C8EB-8ED3-478E-AB59-F308DE26A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5524500"/>
            <a:ext cx="4762500" cy="609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7559"/>
          </a:solidFill>
          <a:ln xmlns:a="http://schemas.openxmlformats.org/drawingml/2006/main" w="28575">
            <a:solidFill>
              <a:srgbClr val="1A1512"/>
            </a:solidFill>
            <a:prstDash val="solid"/>
          </a:ln>
        </p:spPr>
      </p:sp>
      <p:sp>
        <p:nvSpPr>
          <p:cNvPr id="22" name="closing-text">
            <a:extLst xmlns:a="http://schemas.openxmlformats.org/drawingml/2006/main">
              <a:ext uri="{FF2B5EF4-FFF2-40B4-BE49-F238E27FC236}">
                <a16:creationId xmlns:a16="http://schemas.microsoft.com/office/drawing/2014/main" id="{8AED4B7B-D313-4952-8838-BD32E6899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600700"/>
            <a:ext cx="4267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rmAutofit fontScale="89037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A1512"/>
                </a:solidFill>
                <a:latin typeface="Satoshi"/>
                <a:ea typeface="Satoshi"/>
                <a:cs typeface="Satoshi"/>
              </a:defRPr>
            </a:pPr>
            <a:r>
              <a:rPr sz="1500" b="1">
                <a:solidFill>
                  <a:srgbClr val="1A1512"/>
                </a:solidFill>
                <a:latin typeface="Satoshi"/>
                <a:ea typeface="Satoshi"/>
                <a:cs typeface="Satoshi"/>
              </a:rPr>
              <a:t>Make new words easier to hear, remember, and use.</a:t>
            </a:r>
          </a:p>
        </p:txBody>
      </p:sp>
    </p:spTree>
    <p:extLst>
      <p:ext uri="{BB962C8B-B14F-4D97-AF65-F5344CB8AC3E}">
        <p14:creationId xmlns:p14="http://schemas.microsoft.com/office/powerpoint/2010/main" val="6947452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2026-09-02T18:47:30.9050000Z</dcterms:created>
  <dcterms:modified xsi:type="dcterms:W3CDTF">2026-09-02T18:47:30.9050000Z</dcterms:modified>
</coreProperties>
</file>